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0"/>
  </p:notesMasterIdLst>
  <p:handoutMasterIdLst>
    <p:handoutMasterId r:id="rId101"/>
  </p:handoutMasterIdLst>
  <p:sldIdLst>
    <p:sldId id="256" r:id="rId3"/>
    <p:sldId id="257" r:id="rId4"/>
    <p:sldId id="375" r:id="rId5"/>
    <p:sldId id="380" r:id="rId6"/>
    <p:sldId id="381" r:id="rId7"/>
    <p:sldId id="315" r:id="rId8"/>
    <p:sldId id="316" r:id="rId9"/>
    <p:sldId id="336" r:id="rId10"/>
    <p:sldId id="344" r:id="rId11"/>
    <p:sldId id="342" r:id="rId12"/>
    <p:sldId id="343" r:id="rId13"/>
    <p:sldId id="318" r:id="rId14"/>
    <p:sldId id="345" r:id="rId15"/>
    <p:sldId id="320" r:id="rId16"/>
    <p:sldId id="337" r:id="rId17"/>
    <p:sldId id="321" r:id="rId18"/>
    <p:sldId id="322" r:id="rId19"/>
    <p:sldId id="323" r:id="rId20"/>
    <p:sldId id="338" r:id="rId21"/>
    <p:sldId id="339" r:id="rId22"/>
    <p:sldId id="340" r:id="rId23"/>
    <p:sldId id="341" r:id="rId24"/>
    <p:sldId id="324" r:id="rId25"/>
    <p:sldId id="331" r:id="rId26"/>
    <p:sldId id="332" r:id="rId27"/>
    <p:sldId id="346" r:id="rId28"/>
    <p:sldId id="347" r:id="rId29"/>
    <p:sldId id="348" r:id="rId30"/>
    <p:sldId id="349" r:id="rId31"/>
    <p:sldId id="350" r:id="rId32"/>
    <p:sldId id="352" r:id="rId33"/>
    <p:sldId id="351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76" r:id="rId42"/>
    <p:sldId id="377" r:id="rId43"/>
    <p:sldId id="378" r:id="rId44"/>
    <p:sldId id="360" r:id="rId45"/>
    <p:sldId id="361" r:id="rId46"/>
    <p:sldId id="363" r:id="rId47"/>
    <p:sldId id="379" r:id="rId48"/>
    <p:sldId id="364" r:id="rId49"/>
    <p:sldId id="365" r:id="rId50"/>
    <p:sldId id="382" r:id="rId51"/>
    <p:sldId id="267" r:id="rId52"/>
    <p:sldId id="268" r:id="rId53"/>
    <p:sldId id="270" r:id="rId54"/>
    <p:sldId id="271" r:id="rId55"/>
    <p:sldId id="272" r:id="rId56"/>
    <p:sldId id="273" r:id="rId57"/>
    <p:sldId id="274" r:id="rId58"/>
    <p:sldId id="275" r:id="rId59"/>
    <p:sldId id="277" r:id="rId60"/>
    <p:sldId id="265" r:id="rId61"/>
    <p:sldId id="278" r:id="rId62"/>
    <p:sldId id="276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313" r:id="rId72"/>
    <p:sldId id="288" r:id="rId73"/>
    <p:sldId id="287" r:id="rId74"/>
    <p:sldId id="289" r:id="rId75"/>
    <p:sldId id="290" r:id="rId76"/>
    <p:sldId id="367" r:id="rId77"/>
    <p:sldId id="369" r:id="rId78"/>
    <p:sldId id="370" r:id="rId79"/>
    <p:sldId id="371" r:id="rId80"/>
    <p:sldId id="372" r:id="rId81"/>
    <p:sldId id="373" r:id="rId82"/>
    <p:sldId id="374" r:id="rId83"/>
    <p:sldId id="311" r:id="rId84"/>
    <p:sldId id="291" r:id="rId85"/>
    <p:sldId id="294" r:id="rId86"/>
    <p:sldId id="296" r:id="rId87"/>
    <p:sldId id="314" r:id="rId88"/>
    <p:sldId id="297" r:id="rId89"/>
    <p:sldId id="298" r:id="rId90"/>
    <p:sldId id="299" r:id="rId91"/>
    <p:sldId id="300" r:id="rId92"/>
    <p:sldId id="301" r:id="rId93"/>
    <p:sldId id="302" r:id="rId94"/>
    <p:sldId id="304" r:id="rId95"/>
    <p:sldId id="306" r:id="rId96"/>
    <p:sldId id="366" r:id="rId97"/>
    <p:sldId id="266" r:id="rId98"/>
    <p:sldId id="269" r:id="rId9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71" autoAdjust="0"/>
  </p:normalViewPr>
  <p:slideViewPr>
    <p:cSldViewPr>
      <p:cViewPr varScale="1">
        <p:scale>
          <a:sx n="71" d="100"/>
          <a:sy n="71" d="100"/>
        </p:scale>
        <p:origin x="114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1668" y="-9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3867-F94F-438F-AC5C-8CDA0676377E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241-8DB4-43EC-82F3-595B183D2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9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968E39D-891C-45A7-9F3B-2299478CF56F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83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 cap="flat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CBE67-1F30-4B8B-A3FF-54D96CF858CE}" type="slidenum">
              <a:rPr lang="en-IN" smtClean="0"/>
              <a:pPr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594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CBE67-1F30-4B8B-A3FF-54D96CF858CE}" type="slidenum">
              <a:rPr lang="en-IN" smtClean="0"/>
              <a:pPr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71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CBE67-1F30-4B8B-A3FF-54D96CF858CE}" type="slidenum">
              <a:rPr lang="en-IN" smtClean="0"/>
              <a:pPr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000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CBE67-1F30-4B8B-A3FF-54D96CF858CE}" type="slidenum">
              <a:rPr lang="en-IN" smtClean="0"/>
              <a:pPr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613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CBE67-1F30-4B8B-A3FF-54D96CF858CE}" type="slidenum">
              <a:rPr lang="en-IN" smtClean="0"/>
              <a:pPr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96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720975" y="514350"/>
            <a:ext cx="2635250" cy="1978025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251640" y="2637000"/>
            <a:ext cx="8712720" cy="37062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5179320" y="0"/>
            <a:ext cx="3962160" cy="342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25-07-2013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256" name="TextShape 4"/>
          <p:cNvSpPr txBox="1"/>
          <p:nvPr/>
        </p:nvSpPr>
        <p:spPr>
          <a:xfrm>
            <a:off x="0" y="6513840"/>
            <a:ext cx="3962160" cy="342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TA ZC164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257" name="TextShape 5"/>
          <p:cNvSpPr txBox="1"/>
          <p:nvPr/>
        </p:nvSpPr>
        <p:spPr>
          <a:xfrm>
            <a:off x="5179320" y="6513840"/>
            <a:ext cx="3962160" cy="342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F73110D-9316-43CB-AF43-A38F0B9B9BE5}" type="slidenum">
              <a:rPr lang="en-IN" sz="1400" b="0" strike="noStrike" spc="-1">
                <a:latin typeface="Times New Roman"/>
              </a:rPr>
              <a:t>96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For a </a:t>
            </a:r>
            <a:r>
              <a:rPr lang="en-US" b="1" i="1" dirty="0">
                <a:solidFill>
                  <a:schemeClr val="hlink"/>
                </a:solidFill>
              </a:rPr>
              <a:t>nominal</a:t>
            </a:r>
            <a:r>
              <a:rPr lang="en-US" b="1" dirty="0"/>
              <a:t> variable, the mode is the only measure that can be used.</a:t>
            </a:r>
          </a:p>
          <a:p>
            <a:pPr>
              <a:lnSpc>
                <a:spcPct val="90000"/>
              </a:lnSpc>
            </a:pPr>
            <a:r>
              <a:rPr lang="en-US" b="1" dirty="0"/>
              <a:t>For </a:t>
            </a:r>
            <a:r>
              <a:rPr lang="en-US" b="1" i="1" dirty="0">
                <a:solidFill>
                  <a:schemeClr val="hlink"/>
                </a:solidFill>
              </a:rPr>
              <a:t>ordinal</a:t>
            </a:r>
            <a:r>
              <a:rPr lang="en-US" b="1" dirty="0"/>
              <a:t> variables, the mode and the median may be used.  The median provides more information (taking into account the ranking of categories.)</a:t>
            </a:r>
          </a:p>
          <a:p>
            <a:pPr>
              <a:lnSpc>
                <a:spcPct val="90000"/>
              </a:lnSpc>
            </a:pPr>
            <a:r>
              <a:rPr lang="en-US" b="1" dirty="0"/>
              <a:t>For </a:t>
            </a:r>
            <a:r>
              <a:rPr lang="en-US" b="1" i="1" dirty="0">
                <a:solidFill>
                  <a:schemeClr val="hlink"/>
                </a:solidFill>
              </a:rPr>
              <a:t>interval-ratio</a:t>
            </a:r>
            <a:r>
              <a:rPr lang="en-US" b="1" dirty="0"/>
              <a:t> variables, the mode, median, and mean may all be calculated.  The mean provides the most information about the distribution, but the median is preferred if the distribution is skewed.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t>12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970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Draw Examples on the board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t>30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77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720975" y="514350"/>
            <a:ext cx="2635250" cy="1978025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251640" y="2637000"/>
            <a:ext cx="8712720" cy="37065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5179320" y="6513840"/>
            <a:ext cx="3962160" cy="342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3E94942-6925-4B4B-BE91-D73105D7C363}" type="slidenum">
              <a:rPr lang="en-IN" sz="1400" b="0" strike="noStrike" spc="-1">
                <a:latin typeface="Times New Roman"/>
              </a:rPr>
              <a:t>58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415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720975" y="514350"/>
            <a:ext cx="2635250" cy="1978025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251640" y="2637000"/>
            <a:ext cx="8712720" cy="37065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5179320" y="6513840"/>
            <a:ext cx="3962160" cy="342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3E94942-6925-4B4B-BE91-D73105D7C363}" type="slidenum">
              <a:rPr lang="en-IN" sz="1400" b="0" strike="noStrike" spc="-1">
                <a:latin typeface="Times New Roman"/>
              </a:rPr>
              <a:t>59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069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720975" y="514350"/>
            <a:ext cx="2635250" cy="1978025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251640" y="2637000"/>
            <a:ext cx="8712720" cy="370656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5179320" y="6513840"/>
            <a:ext cx="3962160" cy="342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3E94942-6925-4B4B-BE91-D73105D7C363}" type="slidenum">
              <a:rPr lang="en-IN" sz="1400" b="0" strike="noStrike" spc="-1">
                <a:latin typeface="Times New Roman"/>
              </a:rPr>
              <a:t>61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4840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1200" dirty="0">
                <a:latin typeface="Calibri" pitchFamily="34" charset="0"/>
                <a:cs typeface="Calibri" pitchFamily="34" charset="0"/>
              </a:rPr>
              <a:t>Initial research was carried out in early 1900s, and the first group of psychologists were Johann Wolfgang von Goethe, Ernst Mach, Christian von </a:t>
            </a:r>
            <a:r>
              <a:rPr lang="en-IN" sz="1200" dirty="0" err="1">
                <a:latin typeface="Calibri" pitchFamily="34" charset="0"/>
                <a:cs typeface="Calibri" pitchFamily="34" charset="0"/>
              </a:rPr>
              <a:t>Ehrenfels</a:t>
            </a:r>
            <a:r>
              <a:rPr lang="en-IN" sz="1200" dirty="0">
                <a:latin typeface="Calibri" pitchFamily="34" charset="0"/>
                <a:cs typeface="Calibri" pitchFamily="34" charset="0"/>
              </a:rPr>
              <a:t>, Max Wertheimer, Wolfgang Kohler, Kurt </a:t>
            </a:r>
            <a:r>
              <a:rPr lang="en-IN" sz="1200" dirty="0" err="1">
                <a:latin typeface="Calibri" pitchFamily="34" charset="0"/>
                <a:cs typeface="Calibri" pitchFamily="34" charset="0"/>
              </a:rPr>
              <a:t>Koffka</a:t>
            </a:r>
            <a:r>
              <a:rPr lang="en-IN" sz="1200" dirty="0">
                <a:latin typeface="Calibri" pitchFamily="34" charset="0"/>
                <a:cs typeface="Calibri" pitchFamily="34" charset="0"/>
              </a:rPr>
              <a:t> and Kurt </a:t>
            </a:r>
            <a:r>
              <a:rPr lang="en-IN" sz="1200" dirty="0" err="1">
                <a:latin typeface="Calibri" pitchFamily="34" charset="0"/>
                <a:cs typeface="Calibri" pitchFamily="34" charset="0"/>
              </a:rPr>
              <a:t>Lewin</a:t>
            </a:r>
            <a:r>
              <a:rPr lang="en-IN" sz="1200" dirty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IN" sz="1200" b="1" dirty="0">
                <a:latin typeface="Calibri" pitchFamily="34" charset="0"/>
                <a:cs typeface="Calibri" pitchFamily="34" charset="0"/>
              </a:rPr>
              <a:t>Gestalt principles of visual perception</a:t>
            </a:r>
            <a:r>
              <a:rPr lang="en-IN" sz="1200" dirty="0">
                <a:latin typeface="Calibri" pitchFamily="34" charset="0"/>
                <a:cs typeface="Calibri" pitchFamily="34" charset="0"/>
              </a:rPr>
              <a:t> describe how our mind organizes </a:t>
            </a:r>
            <a:r>
              <a:rPr lang="en-IN" sz="1200" b="1" dirty="0">
                <a:latin typeface="Calibri" pitchFamily="34" charset="0"/>
                <a:cs typeface="Calibri" pitchFamily="34" charset="0"/>
              </a:rPr>
              <a:t>individual visual elements into groups</a:t>
            </a:r>
            <a:r>
              <a:rPr lang="en-IN" sz="1200" dirty="0">
                <a:latin typeface="Calibri" pitchFamily="34" charset="0"/>
                <a:cs typeface="Calibri" pitchFamily="34" charset="0"/>
              </a:rPr>
              <a:t>, to make sense of the entire visualization.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CBE67-1F30-4B8B-A3FF-54D96CF858CE}" type="slidenum">
              <a:rPr lang="en-IN" smtClean="0"/>
              <a:pPr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90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CBE67-1F30-4B8B-A3FF-54D96CF858CE}" type="slidenum">
              <a:rPr lang="en-IN" smtClean="0"/>
              <a:pPr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69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endParaRPr lang="en-IN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9" y="1690117"/>
            <a:ext cx="824244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3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</p:spPr>
        <p:txBody>
          <a:bodyPr anchor="ctr"/>
          <a:lstStyle/>
          <a:p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" name="Google Shape;22;p2"/>
          <p:cNvPicPr/>
          <p:nvPr/>
        </p:nvPicPr>
        <p:blipFill>
          <a:blip r:embed="rId15"/>
          <a:srcRect b="28589"/>
          <a:stretch/>
        </p:blipFill>
        <p:spPr>
          <a:xfrm>
            <a:off x="75960" y="3365932"/>
            <a:ext cx="2057040" cy="1979640"/>
          </a:xfrm>
          <a:prstGeom prst="rect">
            <a:avLst/>
          </a:prstGeom>
          <a:ln>
            <a:noFill/>
          </a:ln>
        </p:spPr>
      </p:pic>
      <p:sp>
        <p:nvSpPr>
          <p:cNvPr id="7" name="CustomShape 7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9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BITS</a:t>
            </a:r>
            <a:r>
              <a:rPr lang="en-IN" sz="29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IN" sz="2900" b="0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Pilani</a:t>
            </a:r>
            <a:endParaRPr lang="en-IN" sz="2900" b="0" strike="noStrike" spc="-1" dirty="0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Bengaluru Campus</a:t>
            </a:r>
            <a:endParaRPr lang="en-IN" sz="12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3276720" y="6596280"/>
            <a:ext cx="586692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101141"/>
                </a:solidFill>
                <a:latin typeface="Arial"/>
                <a:ea typeface="Arial"/>
              </a:rPr>
              <a:t>BITS </a:t>
            </a:r>
            <a:r>
              <a:rPr lang="en-IN" sz="1100" b="0" strike="noStrike" spc="-1" dirty="0" err="1">
                <a:solidFill>
                  <a:srgbClr val="101141"/>
                </a:solidFill>
                <a:latin typeface="Arial"/>
                <a:ea typeface="Arial"/>
              </a:rPr>
              <a:t>Pilani</a:t>
            </a:r>
            <a:r>
              <a:rPr lang="en-IN" sz="1100" b="0" strike="noStrike" spc="-1" dirty="0">
                <a:solidFill>
                  <a:srgbClr val="101141"/>
                </a:solidFill>
                <a:latin typeface="Arial"/>
                <a:ea typeface="Arial"/>
              </a:rPr>
              <a:t>, Bengaluru</a:t>
            </a:r>
            <a:endParaRPr lang="en-IN" sz="1100" b="0" strike="noStrike" spc="-1" dirty="0">
              <a:latin typeface="Arial"/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6629400" y="0"/>
            <a:ext cx="2192760" cy="692280"/>
          </a:xfrm>
          <a:prstGeom prst="rect">
            <a:avLst/>
          </a:prstGeom>
          <a:ln>
            <a:noFill/>
          </a:ln>
        </p:spPr>
      </p:pic>
      <p:grpSp>
        <p:nvGrpSpPr>
          <p:cNvPr id="47" name="Group 2"/>
          <p:cNvGrpSpPr/>
          <p:nvPr/>
        </p:nvGrpSpPr>
        <p:grpSpPr>
          <a:xfrm>
            <a:off x="2133720" y="6553080"/>
            <a:ext cx="700992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1" name="Group 6"/>
          <p:cNvGrpSpPr/>
          <p:nvPr/>
        </p:nvGrpSpPr>
        <p:grpSpPr>
          <a:xfrm>
            <a:off x="0" y="1295280"/>
            <a:ext cx="700992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8532360" y="6237360"/>
            <a:ext cx="611280" cy="292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019CE14B-5260-42C8-85E4-EDB00C879B62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IN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jpeg"/><Relationship Id="rId5" Type="http://schemas.openxmlformats.org/officeDocument/2006/relationships/hyperlink" Target="http://3dsbiovia.com/blog/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hyperlink" Target="http://houseofbot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hyperlink" Target="http://houseofbots.com/" TargetMode="Externa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1907640" y="3456720"/>
            <a:ext cx="6768360" cy="2060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2400" b="1" spc="-1" dirty="0">
                <a:solidFill>
                  <a:srgbClr val="FFFFFF"/>
                </a:solidFill>
                <a:latin typeface="Times New Roman"/>
              </a:rPr>
              <a:t>Introduction to Statistical Methods</a:t>
            </a:r>
          </a:p>
          <a:p>
            <a:pPr algn="ctr">
              <a:lnSpc>
                <a:spcPct val="100000"/>
              </a:lnSpc>
            </a:pPr>
            <a:br>
              <a:rPr dirty="0"/>
            </a:br>
            <a:r>
              <a:rPr lang="en-IN" sz="2800" b="1" strike="noStrike" spc="-1" dirty="0">
                <a:solidFill>
                  <a:srgbClr val="FFC000"/>
                </a:solidFill>
                <a:latin typeface="Times New Roman"/>
                <a:ea typeface="Times New Roman"/>
              </a:rPr>
              <a:t>Descriptive Statistics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2267640" y="5410080"/>
            <a:ext cx="6266160" cy="533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28000"/>
              </a:lnSpc>
            </a:pPr>
            <a:r>
              <a:rPr lang="en-IN" sz="1300" b="0" strike="noStrike" spc="-1" dirty="0">
                <a:solidFill>
                  <a:srgbClr val="FF9900"/>
                </a:solidFill>
                <a:latin typeface="Arial"/>
                <a:ea typeface="Arial"/>
              </a:rPr>
              <a:t>01-June-2019</a:t>
            </a:r>
            <a:endParaRPr lang="en-IN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measures stability. Mean is the most stable among other measures of central tendency because every score contributes to the value of the mean.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easily affected by the extreme scores.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sum of each score’s distance from the mean is zero.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applied to interval level of measurement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an actual score in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very easy to compute. </a:t>
            </a:r>
          </a:p>
        </p:txBody>
      </p:sp>
    </p:spTree>
    <p:extLst>
      <p:ext uri="{BB962C8B-B14F-4D97-AF65-F5344CB8AC3E}">
        <p14:creationId xmlns:p14="http://schemas.microsoft.com/office/powerpoint/2010/main" val="400507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600200"/>
            <a:ext cx="8153400" cy="4914900"/>
          </a:xfrm>
        </p:spPr>
        <p:txBody>
          <a:bodyPr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Mean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Sampling stability is desired.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Other measures are to be computed such as standard deviation, coefficient of variation and </a:t>
            </a:r>
            <a:r>
              <a:rPr lang="en-US" sz="2400" dirty="0" err="1"/>
              <a:t>skewness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4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6750" y="1600200"/>
            <a:ext cx="7772400" cy="470535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1"/>
          </a:p>
          <a:p>
            <a:pPr>
              <a:spcAft>
                <a:spcPct val="10000"/>
              </a:spcAft>
              <a:buFontTx/>
              <a:buNone/>
            </a:pPr>
            <a:endParaRPr lang="en-US" sz="2600" b="1"/>
          </a:p>
          <a:p>
            <a:pPr>
              <a:spcBef>
                <a:spcPct val="17000"/>
              </a:spcBef>
              <a:buFontTx/>
              <a:buNone/>
            </a:pPr>
            <a:endParaRPr lang="en-US" sz="2600"/>
          </a:p>
          <a:p>
            <a:endParaRPr lang="en-US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endParaRPr lang="en-US"/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660400" y="1595438"/>
            <a:ext cx="77724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category or score with the largest frequency (or percentage) in the distribution.</a:t>
            </a:r>
          </a:p>
          <a:p>
            <a:pPr marL="342900" indent="-342900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mode can be calculated for variables with levels of measurement that are: nominal, ordinal, or interval-ratio.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/>
          <a:lstStyle/>
          <a:p>
            <a:r>
              <a:rPr lang="en-US" sz="4000" b="1" dirty="0"/>
              <a:t>The Mode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0400" y="3328988"/>
            <a:ext cx="7772400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txBody>
          <a:bodyPr lIns="90488" tIns="44450" rIns="90488" bIns="44450"/>
          <a:lstStyle/>
          <a:p>
            <a:pPr algn="l" rtl="0"/>
            <a:r>
              <a:rPr lang="en-US" sz="2400" i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Example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: </a:t>
            </a:r>
          </a:p>
          <a:p>
            <a:pPr marL="342900" indent="-342900" algn="l" rtl="0"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Number of Votes for Candidates for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Lok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Sabha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MP.  The mode, in this case, gives you the “central” response of the voters: the most popular candidate.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Candidate A – 11,769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The Mode: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B – 39,443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“Candidate C”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C – 78,331 votes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used when the data are qualitative as well as quantitative.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unique.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affected by extreme values.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exist.</a:t>
            </a:r>
          </a:p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Median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1033463" lvl="2" indent="-463550">
              <a:spcBef>
                <a:spcPts val="60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“typical” value is desired.</a:t>
            </a:r>
          </a:p>
          <a:p>
            <a:pPr marL="1033463" lvl="2" indent="-463550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data set is measured on a nominal scale</a:t>
            </a:r>
          </a:p>
        </p:txBody>
      </p:sp>
    </p:spTree>
    <p:extLst>
      <p:ext uri="{BB962C8B-B14F-4D97-AF65-F5344CB8AC3E}">
        <p14:creationId xmlns:p14="http://schemas.microsoft.com/office/powerpoint/2010/main" val="1501316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Median</a:t>
            </a:r>
          </a:p>
        </p:txBody>
      </p:sp>
      <p:sp>
        <p:nvSpPr>
          <p:cNvPr id="124931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00200"/>
            <a:ext cx="8077200" cy="4114800"/>
          </a:xfrm>
          <a:prstGeom prst="rect">
            <a:avLst/>
          </a:prstGeom>
        </p:spPr>
        <p:txBody>
          <a:bodyPr/>
          <a:lstStyle/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score that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divides the distribution into two equal parts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so that half the cases are above it and half below it.</a:t>
            </a: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median is the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middle score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or average of middle scores in a distribution.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Fifty percent (50%) lies below the median value and 50% lies above the median value.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It is also known as the middle score or the 50th percentile.</a:t>
            </a:r>
          </a:p>
          <a:p>
            <a:pPr marL="344488" lvl="1" indent="-344488" algn="l" rtl="0">
              <a:spcAft>
                <a:spcPts val="600"/>
              </a:spcAft>
              <a:buFont typeface="Arial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41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Median</a:t>
            </a:r>
          </a:p>
        </p:txBody>
      </p:sp>
      <p:sp>
        <p:nvSpPr>
          <p:cNvPr id="124931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00200"/>
            <a:ext cx="8077200" cy="4114800"/>
          </a:xfrm>
          <a:prstGeom prst="rect">
            <a:avLst/>
          </a:prstGeom>
        </p:spPr>
        <p:txBody>
          <a:bodyPr/>
          <a:lstStyle/>
          <a:p>
            <a:pPr algn="l" rtl="0">
              <a:spcAft>
                <a:spcPts val="6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Median of Ungrouped Data </a:t>
            </a:r>
          </a:p>
          <a:p>
            <a:pPr algn="l" rtl="0">
              <a:spcAft>
                <a:spcPts val="600"/>
              </a:spcAft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 algn="l" rtl="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Arrange the scores (from lowest to highest or highest to lowest). </a:t>
            </a:r>
          </a:p>
          <a:p>
            <a:pPr marL="457200" indent="-457200" algn="l" rtl="0">
              <a:spcAft>
                <a:spcPts val="600"/>
              </a:spcAft>
              <a:buFont typeface="+mj-lt"/>
              <a:buAutoNum type="arabicPeriod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 algn="l" rtl="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Determine the middle most score in a distribution if n is an odd number (and if n is an even number, get the average of the two middle most scores)  </a:t>
            </a: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68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65532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Median Exercise #1 (</a:t>
            </a:r>
            <a:r>
              <a:rPr lang="en-US" sz="4000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 is odd</a:t>
            </a:r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610600" cy="4495800"/>
          </a:xfrm>
          <a:prstGeom prst="rect">
            <a:avLst/>
          </a:prstGeom>
        </p:spPr>
        <p:txBody>
          <a:bodyPr/>
          <a:lstStyle/>
          <a:p>
            <a:pPr marL="1204913" indent="-1204913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Calculate the median for this hypothetical distribution:</a:t>
            </a:r>
          </a:p>
          <a:p>
            <a:pPr marL="1204913" indent="-1204913">
              <a:buFontTx/>
              <a:buNone/>
              <a:tabLst>
                <a:tab pos="5422900" algn="dec"/>
              </a:tabLs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1204913" indent="-1204913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Job Satisfaction                Frequency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Very High	2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High	3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Moderate	5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Low	7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Very Low	4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TOTAL	21</a:t>
            </a:r>
          </a:p>
        </p:txBody>
      </p:sp>
    </p:spTree>
    <p:extLst>
      <p:ext uri="{BB962C8B-B14F-4D97-AF65-F5344CB8AC3E}">
        <p14:creationId xmlns:p14="http://schemas.microsoft.com/office/powerpoint/2010/main" val="240206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65532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Median Exercise #2 (</a:t>
            </a:r>
            <a:r>
              <a:rPr lang="en-US" sz="4000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 is even</a:t>
            </a:r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676400"/>
            <a:ext cx="8686800" cy="4319588"/>
          </a:xfrm>
          <a:prstGeom prst="rect">
            <a:avLst/>
          </a:prstGeom>
        </p:spPr>
        <p:txBody>
          <a:bodyPr/>
          <a:lstStyle/>
          <a:p>
            <a:pPr marL="1204913" indent="-1204913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Calculate the median for this hypothetical distribution:</a:t>
            </a:r>
          </a:p>
          <a:p>
            <a:pPr marL="1204913" indent="-1204913">
              <a:tabLst>
                <a:tab pos="5422900" algn="dec"/>
              </a:tabLs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1204913" indent="-1204913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Satisfaction with Health         Frequency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Very High	5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High	7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Moderate	6	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Low	7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Very Low	3</a:t>
            </a:r>
          </a:p>
          <a:p>
            <a:pPr marL="1657350" lvl="1">
              <a:tabLst>
                <a:tab pos="5422900" algn="dec"/>
              </a:tabLs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TOTAL	28</a:t>
            </a:r>
          </a:p>
        </p:txBody>
      </p:sp>
    </p:spTree>
    <p:extLst>
      <p:ext uri="{BB962C8B-B14F-4D97-AF65-F5344CB8AC3E}">
        <p14:creationId xmlns:p14="http://schemas.microsoft.com/office/powerpoint/2010/main" val="162316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30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Median in Grouped Data</a:t>
            </a:r>
          </a:p>
        </p:txBody>
      </p:sp>
      <p:graphicFrame>
        <p:nvGraphicFramePr>
          <p:cNvPr id="129028" name="Object 30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844235"/>
              </p:ext>
            </p:extLst>
          </p:nvPr>
        </p:nvGraphicFramePr>
        <p:xfrm>
          <a:off x="914400" y="1524000"/>
          <a:ext cx="561160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8" name="Equation" r:id="rId3" imgW="1815840" imgH="419040" progId="Equation.3">
                  <p:embed/>
                </p:oleObj>
              </mc:Choice>
              <mc:Fallback>
                <p:oleObj name="Equation" r:id="rId3" imgW="18158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5611608" cy="12954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3200400"/>
            <a:ext cx="7848600" cy="2743200"/>
          </a:xfrm>
          <a:prstGeom prst="rect">
            <a:avLst/>
          </a:prstGeom>
        </p:spPr>
        <p:txBody>
          <a:bodyPr/>
          <a:lstStyle/>
          <a:p>
            <a:pPr algn="l" rtl="0">
              <a:spcAft>
                <a:spcPts val="6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Where:</a:t>
            </a:r>
          </a:p>
          <a:p>
            <a:pPr marL="342900" indent="-342900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 = Lower boundary of the category containing the N/2</a:t>
            </a:r>
          </a:p>
          <a:p>
            <a:pPr marL="342900" indent="-342900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err="1">
                <a:latin typeface="Calibri" pitchFamily="34" charset="0"/>
                <a:cs typeface="Calibri" pitchFamily="34" charset="0"/>
              </a:rPr>
              <a:t>Cf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= Cumulative frequency before the median class if the scores are arranged from the lowest to highest value</a:t>
            </a:r>
          </a:p>
          <a:p>
            <a:pPr marL="342900" indent="-342900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 = Size of the class interval</a:t>
            </a:r>
          </a:p>
          <a:p>
            <a:pPr marL="342900" indent="-342900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 = frequency of the median class</a:t>
            </a:r>
          </a:p>
          <a:p>
            <a:pPr algn="l" rtl="0">
              <a:spcAft>
                <a:spcPts val="600"/>
              </a:spcAf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93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Median  </a:t>
            </a:r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 Grouped Data</a:t>
            </a:r>
            <a:endParaRPr lang="en-US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685800" y="1676400"/>
            <a:ext cx="6120360" cy="32004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Steps to solve median for grouped data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Complete the table for Cf.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Get N/2 of the scores in the distribution so that you can identify MC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Determine L, w, f and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Cf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Solve the median using the given formula</a:t>
            </a:r>
          </a:p>
        </p:txBody>
      </p:sp>
    </p:spTree>
    <p:extLst>
      <p:ext uri="{BB962C8B-B14F-4D97-AF65-F5344CB8AC3E}">
        <p14:creationId xmlns:p14="http://schemas.microsoft.com/office/powerpoint/2010/main" val="78389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95640" y="274680"/>
            <a:ext cx="6120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40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Agenda</a:t>
            </a:r>
            <a:endParaRPr lang="en-IN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57200" y="1463799"/>
            <a:ext cx="8229240" cy="478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 dirty="0">
                <a:solidFill>
                  <a:srgbClr val="000000"/>
                </a:solidFill>
                <a:latin typeface="Calibri" pitchFamily="34" charset="0"/>
                <a:ea typeface="Calibri"/>
                <a:cs typeface="Calibri" pitchFamily="34" charset="0"/>
              </a:rPr>
              <a:t>Measure of Central Tendency</a:t>
            </a:r>
          </a:p>
          <a:p>
            <a:pPr marL="914760" lvl="1" indent="-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Mean</a:t>
            </a:r>
          </a:p>
          <a:p>
            <a:pPr marL="914760" lvl="1" indent="-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Mode</a:t>
            </a:r>
          </a:p>
          <a:p>
            <a:pPr marL="914760" lvl="1" indent="-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Median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 dirty="0">
                <a:solidFill>
                  <a:srgbClr val="000000"/>
                </a:solidFill>
                <a:latin typeface="Calibri" pitchFamily="34" charset="0"/>
                <a:ea typeface="Calibri"/>
                <a:cs typeface="Calibri" pitchFamily="34" charset="0"/>
              </a:rPr>
              <a:t>Measures of Variability</a:t>
            </a:r>
          </a:p>
          <a:p>
            <a:pPr marL="914760" lvl="1" indent="-457200"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Range</a:t>
            </a:r>
          </a:p>
          <a:p>
            <a:pPr marL="914760" lvl="1" indent="-457200"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Standard Deviation</a:t>
            </a:r>
          </a:p>
          <a:p>
            <a:pPr marL="914760" lvl="1" indent="-457200"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Variance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ea typeface="Calibri"/>
                <a:cs typeface="Calibri" pitchFamily="34" charset="0"/>
              </a:rPr>
              <a:t>Data Visualization</a:t>
            </a:r>
          </a:p>
          <a:p>
            <a:pPr marL="914760" lvl="1" indent="-457200"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Why ?</a:t>
            </a:r>
          </a:p>
          <a:p>
            <a:pPr marL="914760" lvl="1" indent="-457200"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What?</a:t>
            </a:r>
          </a:p>
          <a:p>
            <a:pPr marL="914760" lvl="1" indent="-457200"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How ?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200" b="0" strike="noStrike" spc="-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8532360" y="6237360"/>
            <a:ext cx="611280" cy="292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944D5A59-3FE4-447E-92F5-1421C4ABCD31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2</a:t>
            </a:fld>
            <a:endParaRPr lang="en-IN" sz="16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Median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04800" y="1371600"/>
            <a:ext cx="8153400" cy="14478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Example: Scores of 40 students in a science class consist of 60 items and they are tabulated below. The highest score is 54 and the lowest score is 10.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4600"/>
            <a:ext cx="5628861" cy="376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724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1447800"/>
            <a:ext cx="5486400" cy="49149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Solution: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n/2 = 40/2 = 20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category containing n/2 is (35 – 39)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Lower Limit of MC = 35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 = 34.5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latin typeface="Calibri" pitchFamily="34" charset="0"/>
                <a:cs typeface="Calibri" pitchFamily="34" charset="0"/>
              </a:rPr>
              <a:t>Cf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(or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Cfp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= 17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 (or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fm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   = 9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 = 5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Median = L + (n/2 –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Cf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/f  * w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= 34.5 +(20-17)/9 *5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= 34.5 + 15/9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= 36.17 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19400"/>
            <a:ext cx="3800061" cy="2539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000" b="1"/>
              <a:t>Median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67732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Median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an actual observation in the data set.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Not affected by extreme values because median is a positional measure.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Can be applied in ordinal level.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Median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1033463" lvl="2" indent="-463550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exact midpoint of the score distribution is desired. </a:t>
            </a:r>
          </a:p>
          <a:p>
            <a:pPr marL="1033463" lvl="2" indent="-463550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There are extreme scores in the distribution</a:t>
            </a:r>
            <a:r>
              <a:rPr lang="en-US" sz="2400" dirty="0"/>
              <a:t>.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15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Percentiles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675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A score below which a specific percentage of the distribution falls.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Finding percentiles in grouped data:</a:t>
            </a:r>
          </a:p>
          <a:p>
            <a:pPr lvl="1"/>
            <a:endParaRPr lang="en-US" b="1" dirty="0">
              <a:solidFill>
                <a:schemeClr val="hlink"/>
              </a:solidFill>
            </a:endParaRPr>
          </a:p>
        </p:txBody>
      </p:sp>
      <p:graphicFrame>
        <p:nvGraphicFramePr>
          <p:cNvPr id="130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897838"/>
              </p:ext>
            </p:extLst>
          </p:nvPr>
        </p:nvGraphicFramePr>
        <p:xfrm>
          <a:off x="1493838" y="3810000"/>
          <a:ext cx="5926137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3" name="Equation" r:id="rId3" imgW="1701720" imgH="419040" progId="Equation.3">
                  <p:embed/>
                </p:oleObj>
              </mc:Choice>
              <mc:Fallback>
                <p:oleObj name="Equation" r:id="rId3" imgW="1701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810000"/>
                        <a:ext cx="5926137" cy="14605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87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7620000" cy="11430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Shape of the Distribution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7924800" cy="48768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Symmetrical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mean is about equal to median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Skewed</a:t>
            </a:r>
          </a:p>
          <a:p>
            <a:pPr marL="914400" lvl="1" indent="-292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Negatively :   mean &lt; median</a:t>
            </a:r>
          </a:p>
          <a:p>
            <a:pPr marL="966788" lvl="1" indent="-344488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Positively   :  mean &gt; median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Bimodal 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has two distinct modes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Multi-modal : 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has</a:t>
            </a: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more than 2 distinct modes)</a:t>
            </a:r>
          </a:p>
        </p:txBody>
      </p:sp>
    </p:spTree>
    <p:extLst>
      <p:ext uri="{BB962C8B-B14F-4D97-AF65-F5344CB8AC3E}">
        <p14:creationId xmlns:p14="http://schemas.microsoft.com/office/powerpoint/2010/main" val="641661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Distribution Shape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43000" y="1981200"/>
            <a:ext cx="6278217" cy="3124200"/>
            <a:chOff x="1143000" y="1981200"/>
            <a:chExt cx="6278217" cy="3124200"/>
          </a:xfrm>
        </p:grpSpPr>
        <p:pic>
          <p:nvPicPr>
            <p:cNvPr id="13312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r="7598"/>
            <a:stretch/>
          </p:blipFill>
          <p:spPr bwMode="auto">
            <a:xfrm>
              <a:off x="1378226" y="2057400"/>
              <a:ext cx="6042991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143000" y="1981200"/>
              <a:ext cx="533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186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alibri" pitchFamily="34" charset="0"/>
                <a:cs typeface="Calibri" pitchFamily="34" charset="0"/>
              </a:rPr>
              <a:t>Measure of Variability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6019800" cy="2178015"/>
          </a:xfr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Variability can be defined several ways: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quantitative distance measure based on the differences between scores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distance of the spread of scores or distance of a score from the mean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7" r="3311"/>
          <a:stretch/>
        </p:blipFill>
        <p:spPr bwMode="auto">
          <a:xfrm>
            <a:off x="6629400" y="1447800"/>
            <a:ext cx="2401956" cy="2558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20200"/>
          <a:stretch/>
        </p:blipFill>
        <p:spPr bwMode="auto">
          <a:xfrm>
            <a:off x="6553200" y="3778215"/>
            <a:ext cx="2590800" cy="254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533400" y="4030691"/>
            <a:ext cx="6019800" cy="2065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Purposes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of Measure of Variability: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Measure how well an individual score represents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2299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Three Measures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6120360" cy="20574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Three Measures of Variability: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Range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7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Ranges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1600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distance covered by the scores in a distribution – From smallest value to highest value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05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 continuous data, real limits are used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two scores, not all the data – An imprecise, unreliable measure of variability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" y="3048000"/>
            <a:ext cx="74676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Range = URL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max</a:t>
            </a:r>
            <a:r>
              <a:rPr lang="en-US" sz="2400" b="1" dirty="0"/>
              <a:t> -  LRL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min</a:t>
            </a:r>
            <a:endParaRPr lang="en-US" sz="2400" b="1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685800" y="5559287"/>
            <a:ext cx="7848600" cy="92333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folHlink"/>
                </a:solidFill>
              </a:rPr>
              <a:t>Example:  For a set of scores: 7, 2, 7, 6, 5, 6, 2</a:t>
            </a:r>
          </a:p>
          <a:p>
            <a:endParaRPr lang="en-US" b="1" dirty="0">
              <a:solidFill>
                <a:schemeClr val="folHlink"/>
              </a:solidFill>
            </a:endParaRPr>
          </a:p>
          <a:p>
            <a:r>
              <a:rPr lang="en-US" b="1" dirty="0">
                <a:solidFill>
                  <a:schemeClr val="folHlink"/>
                </a:solidFill>
              </a:rPr>
              <a:t>                Range = Highest Score minus Lowest score = 7 - 2 = 5</a:t>
            </a:r>
          </a:p>
        </p:txBody>
      </p:sp>
    </p:spTree>
    <p:extLst>
      <p:ext uri="{BB962C8B-B14F-4D97-AF65-F5344CB8AC3E}">
        <p14:creationId xmlns:p14="http://schemas.microsoft.com/office/powerpoint/2010/main" val="866231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47244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Most common and most important measure of variability is the standard deviation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measure of the standard, or average, distance from the mean </a:t>
            </a:r>
          </a:p>
          <a:p>
            <a:pPr marL="1087438" lvl="1" indent="-465138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whether the scores are clustered closely around the mean or are widely scattered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Calculation differs for population and samples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Variance is a necessary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companion concept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to standard deviation but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not the same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65422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D04F-63EB-4E90-B3CE-7C4927E2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Statistical methods – basic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8F9A-14EF-4F60-A621-60D0021C285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sz="2400" dirty="0"/>
              <a:t>Data – Population – Sample – </a:t>
            </a:r>
          </a:p>
          <a:p>
            <a:r>
              <a:rPr lang="en-US" sz="2400" dirty="0"/>
              <a:t>Representation of data – Central tendency and variation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C7A882-0565-4C8C-A14D-529EA9D0BC99}"/>
              </a:ext>
            </a:extLst>
          </p:cNvPr>
          <p:cNvSpPr/>
          <p:nvPr/>
        </p:nvSpPr>
        <p:spPr>
          <a:xfrm>
            <a:off x="2590800" y="3124200"/>
            <a:ext cx="2514600" cy="152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33E914-EC5F-4D90-B6B6-F78CC0139B22}"/>
              </a:ext>
            </a:extLst>
          </p:cNvPr>
          <p:cNvSpPr/>
          <p:nvPr/>
        </p:nvSpPr>
        <p:spPr>
          <a:xfrm>
            <a:off x="3390900" y="3412913"/>
            <a:ext cx="1295400" cy="838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4228C-9839-48AF-AEB4-8A00FF317961}"/>
              </a:ext>
            </a:extLst>
          </p:cNvPr>
          <p:cNvSpPr/>
          <p:nvPr/>
        </p:nvSpPr>
        <p:spPr>
          <a:xfrm>
            <a:off x="3962400" y="3733800"/>
            <a:ext cx="1524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E9CE19-C15B-4ADE-A87A-02A1E0FAC85A}"/>
              </a:ext>
            </a:extLst>
          </p:cNvPr>
          <p:cNvSpPr/>
          <p:nvPr/>
        </p:nvSpPr>
        <p:spPr>
          <a:xfrm>
            <a:off x="4114800" y="3886200"/>
            <a:ext cx="1524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1DDFE7-16B0-46C6-987C-AE5810CA27C4}"/>
              </a:ext>
            </a:extLst>
          </p:cNvPr>
          <p:cNvSpPr/>
          <p:nvPr/>
        </p:nvSpPr>
        <p:spPr>
          <a:xfrm>
            <a:off x="4419600" y="4191000"/>
            <a:ext cx="1524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14FB59-F3E2-4206-AA0B-3977F25932B5}"/>
              </a:ext>
            </a:extLst>
          </p:cNvPr>
          <p:cNvSpPr/>
          <p:nvPr/>
        </p:nvSpPr>
        <p:spPr>
          <a:xfrm>
            <a:off x="4572000" y="4343400"/>
            <a:ext cx="1524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A5B7F0-29DE-441B-87AD-9275277FFFAF}"/>
              </a:ext>
            </a:extLst>
          </p:cNvPr>
          <p:cNvSpPr/>
          <p:nvPr/>
        </p:nvSpPr>
        <p:spPr>
          <a:xfrm>
            <a:off x="4284133" y="4069080"/>
            <a:ext cx="59268" cy="4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26EDFF-EF7A-480C-BD76-4A2A11E10703}"/>
              </a:ext>
            </a:extLst>
          </p:cNvPr>
          <p:cNvSpPr/>
          <p:nvPr/>
        </p:nvSpPr>
        <p:spPr>
          <a:xfrm rot="20478571">
            <a:off x="4199288" y="3349661"/>
            <a:ext cx="2057580" cy="37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37124-0DAF-40BB-8B76-919D43825669}"/>
              </a:ext>
            </a:extLst>
          </p:cNvPr>
          <p:cNvSpPr/>
          <p:nvPr/>
        </p:nvSpPr>
        <p:spPr>
          <a:xfrm>
            <a:off x="6251224" y="2848502"/>
            <a:ext cx="987776" cy="961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 of the sample data. 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132C78A1-FD16-42B0-98F0-E005480E5214}"/>
              </a:ext>
            </a:extLst>
          </p:cNvPr>
          <p:cNvSpPr/>
          <p:nvPr/>
        </p:nvSpPr>
        <p:spPr>
          <a:xfrm rot="4230690">
            <a:off x="4813571" y="3588712"/>
            <a:ext cx="1345656" cy="282878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149AE4-4272-4045-A9CC-46141F1BC3D6}"/>
              </a:ext>
            </a:extLst>
          </p:cNvPr>
          <p:cNvSpPr/>
          <p:nvPr/>
        </p:nvSpPr>
        <p:spPr>
          <a:xfrm>
            <a:off x="3162777" y="5183198"/>
            <a:ext cx="1219200" cy="878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How far the conclusions valid in the population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29C2DE-2165-42B5-9185-C0A1E6564A8A}"/>
              </a:ext>
            </a:extLst>
          </p:cNvPr>
          <p:cNvSpPr/>
          <p:nvPr/>
        </p:nvSpPr>
        <p:spPr>
          <a:xfrm>
            <a:off x="1401472" y="4648200"/>
            <a:ext cx="1769772" cy="1405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/>
                </a:solidFill>
              </a:rPr>
              <a:t>Fit a probability distribution.</a:t>
            </a:r>
          </a:p>
          <a:p>
            <a:r>
              <a:rPr lang="en-US" sz="1000" dirty="0">
                <a:solidFill>
                  <a:schemeClr val="tx1"/>
                </a:solidFill>
              </a:rPr>
              <a:t>Make suitable assumption on the population (variance of the population known)</a:t>
            </a:r>
          </a:p>
          <a:p>
            <a:r>
              <a:rPr lang="en-US" sz="1000" dirty="0">
                <a:solidFill>
                  <a:schemeClr val="tx1"/>
                </a:solidFill>
              </a:rPr>
              <a:t>Determine the required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Test for the performance with the sample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2914DC-F351-465E-B97F-10BF7A245140}"/>
              </a:ext>
            </a:extLst>
          </p:cNvPr>
          <p:cNvSpPr/>
          <p:nvPr/>
        </p:nvSpPr>
        <p:spPr>
          <a:xfrm>
            <a:off x="7241687" y="2516136"/>
            <a:ext cx="1484075" cy="2042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/>
                </a:solidFill>
              </a:rPr>
              <a:t>Univariate analysis</a:t>
            </a:r>
          </a:p>
          <a:p>
            <a:r>
              <a:rPr lang="en-US" sz="1000" dirty="0">
                <a:solidFill>
                  <a:schemeClr val="tx1"/>
                </a:solidFill>
              </a:rPr>
              <a:t>Bivariate and multi variate.</a:t>
            </a:r>
          </a:p>
          <a:p>
            <a:r>
              <a:rPr lang="en-US" sz="1000" dirty="0">
                <a:solidFill>
                  <a:schemeClr val="tx1"/>
                </a:solidFill>
              </a:rPr>
              <a:t>Univariate – Central tendency and variation (mean, variance)</a:t>
            </a:r>
          </a:p>
          <a:p>
            <a:r>
              <a:rPr lang="en-US" sz="1000" dirty="0">
                <a:solidFill>
                  <a:schemeClr val="tx1"/>
                </a:solidFill>
              </a:rPr>
              <a:t>Graphical – Histogram, Box plots .</a:t>
            </a:r>
          </a:p>
          <a:p>
            <a:r>
              <a:rPr lang="en-US" sz="1000" dirty="0">
                <a:solidFill>
                  <a:schemeClr val="tx1"/>
                </a:solidFill>
              </a:rPr>
              <a:t>Bivariate (Covariance, correlation matrices etc.,)</a:t>
            </a:r>
          </a:p>
          <a:p>
            <a:r>
              <a:rPr lang="en-US" sz="1000" dirty="0">
                <a:solidFill>
                  <a:schemeClr val="tx1"/>
                </a:solidFill>
              </a:rPr>
              <a:t>Selection of samples</a:t>
            </a:r>
          </a:p>
        </p:txBody>
      </p:sp>
    </p:spTree>
    <p:extLst>
      <p:ext uri="{BB962C8B-B14F-4D97-AF65-F5344CB8AC3E}">
        <p14:creationId xmlns:p14="http://schemas.microsoft.com/office/powerpoint/2010/main" val="2336625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04925"/>
            <a:ext cx="86868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524000"/>
            <a:ext cx="2819400" cy="38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1295401" y="1524000"/>
            <a:ext cx="2819400" cy="380999"/>
          </a:xfrm>
          <a:prstGeom prst="wedgeRectCallout">
            <a:avLst>
              <a:gd name="adj1" fmla="val 1729"/>
              <a:gd name="adj2" fmla="val 18771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7700" y="5553075"/>
            <a:ext cx="7848600" cy="83099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258888" indent="-1258888"/>
            <a:r>
              <a:rPr lang="en-US" sz="2400" dirty="0">
                <a:latin typeface="Calibri" pitchFamily="34" charset="0"/>
                <a:cs typeface="Calibri" pitchFamily="34" charset="0"/>
              </a:rPr>
              <a:t>Exercise : Find out the deviations of all the data points with the mean….and then find the ‘mean deviation’.</a:t>
            </a:r>
          </a:p>
        </p:txBody>
      </p:sp>
    </p:spTree>
    <p:extLst>
      <p:ext uri="{BB962C8B-B14F-4D97-AF65-F5344CB8AC3E}">
        <p14:creationId xmlns:p14="http://schemas.microsoft.com/office/powerpoint/2010/main" val="955997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2133600"/>
            <a:ext cx="8458200" cy="2362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deviations will always be ‘zero’ !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(because Mean is a balance point)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Then, how do you find ‘Standard Deviation’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471777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Need a new strategy </a:t>
            </a:r>
          </a:p>
        </p:txBody>
      </p:sp>
      <p:pic>
        <p:nvPicPr>
          <p:cNvPr id="57346" name="Picture 2" descr="Image result for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71559"/>
            <a:ext cx="2743200" cy="27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570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71462" y="1676400"/>
            <a:ext cx="8458200" cy="19812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New Strategy :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First square each deviation score 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Then sum the Squared Deviations (SS)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Average the squared deviations </a:t>
            </a:r>
          </a:p>
          <a:p>
            <a:pPr marL="801687" lvl="1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4170544"/>
            <a:ext cx="717232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Squared Deviation is known as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“Variance” </a:t>
            </a:r>
          </a:p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Variability is now measured in squared units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7172325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145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7658101" cy="13020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r>
              <a:rPr lang="en-US" sz="2400" dirty="0"/>
              <a:t>Variance equals mean (average) squared deviation (distance) of the scores from the mean 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6" y="3138656"/>
            <a:ext cx="7658100" cy="145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899991"/>
            <a:ext cx="3895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518350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34883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Population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8029576" cy="45024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Population variance equals mean (average) squared deviation (distance) of the scores from the population mean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Variance is the average of squared deviations, so we identify population variance with a lowercase Greek letter sigma squared: σ </a:t>
            </a:r>
            <a:r>
              <a:rPr lang="en-US" sz="2400" baseline="30000" dirty="0"/>
              <a:t>2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Standard deviation is the square root of the variance, so we identify it with a lowercase Greek letter sigma: σ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31372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Learning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00200"/>
            <a:ext cx="678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If all the scores in a data set are the same, the Standard Deviation is equal to 1.00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measures …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(1) Sum of squared deviation scores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(2) Standard distance of a score from the mean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(3) Average deviation of a score from the mean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(4) Average squared distance of a score from the mean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672798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/ False 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895600"/>
            <a:ext cx="63246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Select the correct option</a:t>
            </a:r>
          </a:p>
        </p:txBody>
      </p:sp>
    </p:spTree>
    <p:extLst>
      <p:ext uri="{BB962C8B-B14F-4D97-AF65-F5344CB8AC3E}">
        <p14:creationId xmlns:p14="http://schemas.microsoft.com/office/powerpoint/2010/main" val="17892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00200"/>
            <a:ext cx="678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If all the scores in a data set are the same, they are equal to the mean and hence the  deviation from mean = 0 therefore, Standard Deviation is equal to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zero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measures …</a:t>
            </a:r>
          </a:p>
          <a:p>
            <a:pPr marL="688975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(1) Sum of squared deviation scores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(2) Standard distance of a score from the mean</a:t>
            </a:r>
          </a:p>
          <a:p>
            <a:pPr marL="688975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(3) Average deviation of a score from the mean</a:t>
            </a:r>
          </a:p>
          <a:p>
            <a:pPr marL="688975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(4) Average squared distance of a score from the mean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672798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119028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002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Goal of inferential statistics: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Draw general conclusions about population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limited information from a sample 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differ from the population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have less variability</a:t>
            </a:r>
          </a:p>
          <a:p>
            <a:pPr marL="914400" lvl="1" indent="-457200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Computing the Variance and Standard Deviation in the same way as for a population would give a biased estimate of the population values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Standard Deviation and Variance for a Sample</a:t>
            </a:r>
          </a:p>
        </p:txBody>
      </p:sp>
    </p:spTree>
    <p:extLst>
      <p:ext uri="{BB962C8B-B14F-4D97-AF65-F5344CB8AC3E}">
        <p14:creationId xmlns:p14="http://schemas.microsoft.com/office/powerpoint/2010/main" val="1424725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54" y="1619074"/>
            <a:ext cx="4230879" cy="401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7687" y="1599196"/>
            <a:ext cx="332372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Sum of Squares (SS) is computed as before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Formula for Variance has n-1 rather than N in the denominator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Notation uses s instead of σ  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015517"/>
            <a:ext cx="4873440" cy="13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73149" y="5896389"/>
            <a:ext cx="298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Population of Adult Heights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7687" y="152400"/>
            <a:ext cx="63861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000" b="1" dirty="0"/>
              <a:t>Sample  Standard Deviation and Variance</a:t>
            </a:r>
          </a:p>
        </p:txBody>
      </p:sp>
    </p:spTree>
    <p:extLst>
      <p:ext uri="{BB962C8B-B14F-4D97-AF65-F5344CB8AC3E}">
        <p14:creationId xmlns:p14="http://schemas.microsoft.com/office/powerpoint/2010/main" val="341878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Degrees of Freedom</a:t>
            </a:r>
          </a:p>
        </p:txBody>
      </p:sp>
      <p:sp>
        <p:nvSpPr>
          <p:cNvPr id="3" name="Rectangle 2"/>
          <p:cNvSpPr/>
          <p:nvPr/>
        </p:nvSpPr>
        <p:spPr>
          <a:xfrm>
            <a:off x="377686" y="1599196"/>
            <a:ext cx="77757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variance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is 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Deviations are computed from a known mean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Sample variance as estimate of population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mean is unknown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Using sample mean restricts variability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Degrees of freedom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 of scores in sample that are independent and free to vary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Degrees of freedom (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df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= n – 1</a:t>
            </a:r>
          </a:p>
        </p:txBody>
      </p:sp>
    </p:spTree>
    <p:extLst>
      <p:ext uri="{BB962C8B-B14F-4D97-AF65-F5344CB8AC3E}">
        <p14:creationId xmlns:p14="http://schemas.microsoft.com/office/powerpoint/2010/main" val="318190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1273-8319-4DB9-8A61-7B6AFF10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 - Histogram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096D9-96DA-41F9-A9B5-98DB2DECBC2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600" y="3429000"/>
            <a:ext cx="6629400" cy="685800"/>
          </a:xfrm>
        </p:spPr>
        <p:txBody>
          <a:bodyPr/>
          <a:lstStyle/>
          <a:p>
            <a:r>
              <a:rPr lang="en-US" dirty="0"/>
              <a:t>Discrete and continuous variables:</a:t>
            </a:r>
          </a:p>
          <a:p>
            <a:endParaRPr lang="en-US" dirty="0"/>
          </a:p>
          <a:p>
            <a:r>
              <a:rPr lang="en-US" dirty="0"/>
              <a:t>Discrete – If either possible values are from a finite set or infinite but can be ordered. Continuous if possible values can take any value in the entire line of real numbers.</a:t>
            </a:r>
          </a:p>
          <a:p>
            <a:r>
              <a:rPr lang="en-US" dirty="0"/>
              <a:t>Frequency – Number of times a value occurs</a:t>
            </a:r>
          </a:p>
          <a:p>
            <a:r>
              <a:rPr lang="en-US" dirty="0"/>
              <a:t>Relative frequency – Frequency / Total observations</a:t>
            </a:r>
          </a:p>
          <a:p>
            <a:endParaRPr lang="en-US" dirty="0"/>
          </a:p>
          <a:p>
            <a:r>
              <a:rPr lang="en-US" dirty="0"/>
              <a:t>In the continuous case, we have to split the values into intervals and plot the frequency in each interval in the Y axis.</a:t>
            </a:r>
          </a:p>
          <a:p>
            <a:r>
              <a:rPr lang="en-US" dirty="0"/>
              <a:t>If the width keeps shrinking, the histogram tends to be a continuous curve which is called density curve which’d later turn out to be a probability density curve.</a:t>
            </a:r>
          </a:p>
        </p:txBody>
      </p:sp>
    </p:spTree>
    <p:extLst>
      <p:ext uri="{BB962C8B-B14F-4D97-AF65-F5344CB8AC3E}">
        <p14:creationId xmlns:p14="http://schemas.microsoft.com/office/powerpoint/2010/main" val="4130593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1A46-FFE1-4365-B02B-301EF670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Proof for using n-1 as divisor for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42FA6-2A5E-415B-9612-20E1B78EC88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</a:t>
            </a:r>
            <a:r>
              <a:rPr lang="en-US" sz="2400" baseline="30000" dirty="0"/>
              <a:t>2</a:t>
            </a:r>
            <a:r>
              <a:rPr lang="en-US" sz="2400" dirty="0"/>
              <a:t> represents the sample variability.</a:t>
            </a:r>
          </a:p>
          <a:p>
            <a:r>
              <a:rPr lang="en-US" sz="2400" dirty="0"/>
              <a:t>But the population variability should be certainly more.</a:t>
            </a:r>
          </a:p>
          <a:p>
            <a:r>
              <a:rPr lang="en-US" sz="2400" dirty="0"/>
              <a:t>When the population is finite, the formula is 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sz="3200" dirty="0"/>
              <a:t>SS / N  and not SS/(n-1)</a:t>
            </a:r>
          </a:p>
          <a:p>
            <a:r>
              <a:rPr lang="en-US" sz="3200" dirty="0"/>
              <a:t>where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the Mu is not known, we are using </a:t>
            </a:r>
            <a:r>
              <a:rPr lang="en-US" b="1" i="1" dirty="0" err="1"/>
              <a:t>Xbar</a:t>
            </a:r>
            <a:r>
              <a:rPr lang="en-US" b="1" i="1" dirty="0"/>
              <a:t>.</a:t>
            </a:r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All X(</a:t>
            </a:r>
            <a:r>
              <a:rPr lang="en-US" dirty="0" err="1"/>
              <a:t>i</a:t>
            </a:r>
            <a:r>
              <a:rPr lang="en-US" dirty="0"/>
              <a:t>) is will be closer to </a:t>
            </a:r>
            <a:r>
              <a:rPr lang="en-US" dirty="0" err="1"/>
              <a:t>Xbar</a:t>
            </a:r>
            <a:r>
              <a:rPr lang="en-US" dirty="0"/>
              <a:t> than Mu. </a:t>
            </a:r>
          </a:p>
          <a:p>
            <a:endParaRPr lang="en-US" dirty="0"/>
          </a:p>
          <a:p>
            <a:r>
              <a:rPr lang="en-US" dirty="0"/>
              <a:t>To compensate for that we replace N by N-1. which essentially represents the degrees of freedom since the knowledge of average fixes one variable out of N variables.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C007A-15DE-4ABB-99D3-A2BC5C72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957" y="3505200"/>
            <a:ext cx="3895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682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A2A4-7F2D-4BF2-BF8D-5F983661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Box</a:t>
            </a:r>
            <a:r>
              <a:rPr lang="en-US" dirty="0"/>
              <a:t> </a:t>
            </a:r>
            <a:r>
              <a:rPr lang="en-US" sz="4000" b="1" dirty="0"/>
              <a:t>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B683D-EFD1-490B-9496-0860B369E5B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The Box plots describes the features such as</a:t>
            </a:r>
          </a:p>
          <a:p>
            <a:pPr marL="400050" indent="-400050">
              <a:buAutoNum type="romanLcParenR"/>
            </a:pPr>
            <a:r>
              <a:rPr lang="en-US" dirty="0"/>
              <a:t>Center</a:t>
            </a:r>
          </a:p>
          <a:p>
            <a:pPr marL="400050" indent="-400050">
              <a:buAutoNum type="romanLcParenR"/>
            </a:pPr>
            <a:r>
              <a:rPr lang="en-US" dirty="0"/>
              <a:t>Spread</a:t>
            </a:r>
          </a:p>
          <a:p>
            <a:pPr marL="400050" indent="-400050">
              <a:buAutoNum type="romanLcParenR"/>
            </a:pPr>
            <a:r>
              <a:rPr lang="en-US" dirty="0"/>
              <a:t>Extent and nature of departure from symmetry</a:t>
            </a:r>
          </a:p>
          <a:p>
            <a:pPr marL="400050" indent="-400050">
              <a:buAutoNum type="romanLcParenR"/>
            </a:pPr>
            <a:r>
              <a:rPr lang="en-US" dirty="0"/>
              <a:t>Identification of outliers</a:t>
            </a:r>
          </a:p>
          <a:p>
            <a:endParaRPr lang="en-US" dirty="0"/>
          </a:p>
          <a:p>
            <a:r>
              <a:rPr lang="en-US" dirty="0" err="1"/>
              <a:t>Defn</a:t>
            </a:r>
            <a:r>
              <a:rPr lang="en-US" dirty="0"/>
              <a:t>: Order the ‘n’ observations in the ascending order.</a:t>
            </a:r>
          </a:p>
          <a:p>
            <a:r>
              <a:rPr lang="en-US" dirty="0"/>
              <a:t>Separate the smaller and larger halves. </a:t>
            </a:r>
          </a:p>
          <a:p>
            <a:r>
              <a:rPr lang="en-US" dirty="0"/>
              <a:t>Lower fourth is the median of the smaller half and upper fourth is the median of the larger half.</a:t>
            </a:r>
          </a:p>
          <a:p>
            <a:r>
              <a:rPr lang="en-US" dirty="0"/>
              <a:t>Measure of spread = Upper fourth – lower fourth</a:t>
            </a:r>
          </a:p>
        </p:txBody>
      </p:sp>
    </p:spTree>
    <p:extLst>
      <p:ext uri="{BB962C8B-B14F-4D97-AF65-F5344CB8AC3E}">
        <p14:creationId xmlns:p14="http://schemas.microsoft.com/office/powerpoint/2010/main" val="280615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F785-39BB-4942-9F19-E9BE8FBC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F39AA-4473-4198-9C0B-DECE27D3C4A8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Data: </a:t>
            </a:r>
          </a:p>
          <a:p>
            <a:r>
              <a:rPr lang="en-US" dirty="0"/>
              <a:t>40, 52, 55,60, 70,75,85, 85,90,90, 92, 94, 94, 95, 98, 100, 115,125, 125</a:t>
            </a:r>
          </a:p>
          <a:p>
            <a:endParaRPr lang="en-US" dirty="0"/>
          </a:p>
          <a:p>
            <a:r>
              <a:rPr lang="en-US" dirty="0"/>
              <a:t>Number of data elements: 19</a:t>
            </a:r>
          </a:p>
          <a:p>
            <a:r>
              <a:rPr lang="en-US" dirty="0"/>
              <a:t>Center 90</a:t>
            </a:r>
          </a:p>
          <a:p>
            <a:r>
              <a:rPr lang="en-US" dirty="0"/>
              <a:t>Lower Half 72.5</a:t>
            </a:r>
          </a:p>
          <a:p>
            <a:r>
              <a:rPr lang="en-US" dirty="0"/>
              <a:t>Upper Half 96.5</a:t>
            </a:r>
          </a:p>
          <a:p>
            <a:r>
              <a:rPr lang="en-US" dirty="0"/>
              <a:t>Q1 – 70</a:t>
            </a:r>
          </a:p>
          <a:p>
            <a:r>
              <a:rPr lang="en-US" dirty="0"/>
              <a:t>Q3 – 98</a:t>
            </a:r>
          </a:p>
          <a:p>
            <a:endParaRPr lang="en-US" dirty="0"/>
          </a:p>
          <a:p>
            <a:r>
              <a:rPr lang="en-US" dirty="0"/>
              <a:t>Any observation farther than 1.5fs from the closest fourth is an outlier. It is extremes if it is 3fs or more else mild.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62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Learning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391" y="2215559"/>
            <a:ext cx="7745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sample of four scores has SS = 24. What is the variance? </a:t>
            </a:r>
          </a:p>
          <a:p>
            <a:pPr marL="1146175" indent="-457200"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6</a:t>
            </a:r>
          </a:p>
          <a:p>
            <a:pPr marL="1146175" indent="-457200"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7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8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12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2304" y="1524000"/>
            <a:ext cx="63246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Select the correct option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88087" y="47244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/ False 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390" y="4616295"/>
            <a:ext cx="67586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sample systematically has less variability than a population</a:t>
            </a:r>
          </a:p>
          <a:p>
            <a:pPr marL="457200" indent="-457200"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is the distance from the Mean to the farthest point on the distribution curve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88087" y="55626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/ False ?</a:t>
            </a:r>
          </a:p>
        </p:txBody>
      </p:sp>
    </p:spTree>
    <p:extLst>
      <p:ext uri="{BB962C8B-B14F-4D97-AF65-F5344CB8AC3E}">
        <p14:creationId xmlns:p14="http://schemas.microsoft.com/office/powerpoint/2010/main" val="2019645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391" y="2215559"/>
            <a:ext cx="7745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sample of four scores has SS = 24. What is the variance? </a:t>
            </a:r>
          </a:p>
          <a:p>
            <a:pPr marL="1146175" indent="-457200">
              <a:buAutoNum type="arabicParenBoth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The variance is 6</a:t>
            </a:r>
          </a:p>
          <a:p>
            <a:pPr marL="1146175" indent="-457200">
              <a:buAutoNum type="arabicParenBoth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The variance is 7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8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The variance is 12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2304" y="1524000"/>
            <a:ext cx="63246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Select the correct option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88087" y="47244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390" y="4616295"/>
            <a:ext cx="675860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Extreme scores affect variability, but are less likely to be included in a sample</a:t>
            </a:r>
          </a:p>
          <a:p>
            <a:pPr marL="457200" indent="-457200"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extends from the mean approximately halfway to the most extreme score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88087" y="55626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78572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00200"/>
            <a:ext cx="8077200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Unbiased estimate of a population parameter </a:t>
            </a:r>
          </a:p>
          <a:p>
            <a:pPr marL="966788" indent="-344488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Average value of statistic is equal to parameter </a:t>
            </a:r>
          </a:p>
          <a:p>
            <a:pPr marL="966788" indent="-344488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Average value uses all possible samples of a particular size n</a:t>
            </a:r>
          </a:p>
          <a:p>
            <a:pPr marL="966788" indent="-344488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Corrected standard deviation formula (dividing by n-1) produces an unbiased estimate of the population variance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Biased estimate of a population parameter </a:t>
            </a:r>
          </a:p>
          <a:p>
            <a:pPr marL="966788" indent="-344488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Systematically overestimates or underestimates the population parameter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Means and standard deviations together provide extremely useful descriptive statistics for characterizing distributions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Sample Variance as an Unbiased Statistic</a:t>
            </a:r>
          </a:p>
        </p:txBody>
      </p:sp>
    </p:spTree>
    <p:extLst>
      <p:ext uri="{BB962C8B-B14F-4D97-AF65-F5344CB8AC3E}">
        <p14:creationId xmlns:p14="http://schemas.microsoft.com/office/powerpoint/2010/main" val="2240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DB95-77EC-49E9-A27C-344F1554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Rigorous proof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DDC5D-2C4F-4878-A625-F306CCCF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06" y="1447800"/>
            <a:ext cx="4751387" cy="46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4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Biased and Unbiased Estimates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419225"/>
            <a:ext cx="911542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" y="5422210"/>
            <a:ext cx="90963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075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1447800"/>
            <a:ext cx="86868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standard deviation describes scores in terms of distance from the mean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an entire distribution with just two numbers (M and s)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Reference to both allows reconstruction of the measurement scale from just these two numbers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Means and standard deviations together provide extremely useful descriptive statistics for characterizing distributions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Descriptive Statistics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648200"/>
            <a:ext cx="4876800" cy="182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694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6569-761F-406B-AB82-42F08ADB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3BC10-0905-4EEA-B9E7-67833ADAC0E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6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BD4F-1A9D-40B4-80A8-1B85836C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B8A85-67D5-4E64-89E6-F222BAB3903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066800" y="3581400"/>
            <a:ext cx="6120360" cy="849960"/>
          </a:xfrm>
        </p:spPr>
        <p:txBody>
          <a:bodyPr/>
          <a:lstStyle/>
          <a:p>
            <a:r>
              <a:rPr lang="en-US" dirty="0"/>
              <a:t>These are one of the most useful graphical technique in EDA.</a:t>
            </a:r>
          </a:p>
          <a:p>
            <a:r>
              <a:rPr lang="en-US" dirty="0"/>
              <a:t>These are bar plots of counts vs subgroups of an exposure variable</a:t>
            </a:r>
          </a:p>
          <a:p>
            <a:r>
              <a:rPr lang="en-US" dirty="0"/>
              <a:t>Each bar represents the frequency of the cases for the range of values.</a:t>
            </a:r>
          </a:p>
          <a:p>
            <a:r>
              <a:rPr lang="en-US" dirty="0"/>
              <a:t>This’d given an indication of the probability distribution.</a:t>
            </a:r>
          </a:p>
          <a:p>
            <a:endParaRPr lang="en-US" dirty="0"/>
          </a:p>
          <a:p>
            <a:r>
              <a:rPr lang="en-US" dirty="0"/>
              <a:t>Home work:</a:t>
            </a:r>
          </a:p>
          <a:p>
            <a:r>
              <a:rPr lang="en-US" dirty="0"/>
              <a:t>Exercise 1.9 in the reference book </a:t>
            </a:r>
          </a:p>
          <a:p>
            <a:r>
              <a:rPr lang="en-US" dirty="0"/>
              <a:t>Install R.</a:t>
            </a:r>
          </a:p>
          <a:p>
            <a:r>
              <a:rPr lang="en-US" dirty="0"/>
              <a:t>Use Hist and density command</a:t>
            </a:r>
          </a:p>
          <a:p>
            <a:r>
              <a:rPr lang="en-US" dirty="0"/>
              <a:t>See the 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08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5" r="9707"/>
          <a:stretch/>
        </p:blipFill>
        <p:spPr bwMode="auto">
          <a:xfrm>
            <a:off x="2539103" y="4191000"/>
            <a:ext cx="2615234" cy="231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Related 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10" descr="Related imag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2" descr="Related imag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7" y="769938"/>
            <a:ext cx="3143250" cy="22322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27" y="4267200"/>
            <a:ext cx="2362200" cy="22810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15948" y="4710147"/>
            <a:ext cx="28833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itchFamily="34" charset="0"/>
                <a:cs typeface="Calibri" pitchFamily="34" charset="0"/>
                <a:hlinkClick r:id="rId5"/>
              </a:rPr>
              <a:t>Source: http://3dsbiovia.com/blog/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41" name="Picture 17" descr="Image result for share market tod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29" y="769937"/>
            <a:ext cx="2820648" cy="222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31" y="3065105"/>
            <a:ext cx="157162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83" y="4710147"/>
            <a:ext cx="1507919" cy="16906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 descr="Image result for 2 d echo repo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4267200"/>
            <a:ext cx="2390775" cy="22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3" descr="Image result for weather repo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5" descr="Image result for weather repo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72" y="769938"/>
            <a:ext cx="2791579" cy="222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9387" y="3124200"/>
            <a:ext cx="7257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Data is generated everywhere …everyday …and is increasing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584323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80"/>
            <a:ext cx="6120360" cy="849960"/>
          </a:xfrm>
          <a:noFill/>
          <a:ln>
            <a:noFill/>
          </a:ln>
        </p:spPr>
        <p:txBody>
          <a:bodyPr anchor="ctr"/>
          <a:lstStyle/>
          <a:p>
            <a:pPr algn="l" rtl="0"/>
            <a:r>
              <a:rPr lang="en-US" sz="36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Data Has Become ‘Big ’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762000"/>
            <a:ext cx="3838575" cy="2790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Image result for big d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4899"/>
          <a:stretch/>
        </p:blipFill>
        <p:spPr bwMode="auto">
          <a:xfrm>
            <a:off x="457200" y="1510748"/>
            <a:ext cx="4467639" cy="23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6508349"/>
            <a:ext cx="182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Source: http://hedureka.com</a:t>
            </a:r>
            <a:endParaRPr lang="en-US" sz="900" dirty="0"/>
          </a:p>
        </p:txBody>
      </p:sp>
      <p:pic>
        <p:nvPicPr>
          <p:cNvPr id="2056" name="Picture 8" descr="Image result for big dat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 t="4241" r="6866" b="17108"/>
          <a:stretch/>
        </p:blipFill>
        <p:spPr bwMode="auto">
          <a:xfrm>
            <a:off x="457200" y="3802323"/>
            <a:ext cx="4871358" cy="27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328558" y="3657601"/>
            <a:ext cx="3615417" cy="28507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</a:rPr>
              <a:t> 5 </a:t>
            </a:r>
            <a:r>
              <a:rPr lang="en-US" sz="2800" b="1" kern="1200" spc="-1" dirty="0" err="1">
                <a:solidFill>
                  <a:srgbClr val="000000"/>
                </a:solidFill>
                <a:latin typeface="Calibri"/>
                <a:ea typeface="Calibri"/>
              </a:rPr>
              <a:t>Vs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</a:rPr>
              <a:t> of a data are ever  increasing</a:t>
            </a:r>
          </a:p>
          <a:p>
            <a:pPr algn="l" rtl="0"/>
            <a:endParaRPr lang="en-US" sz="1100" b="1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algn="l" rtl="0"/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sym typeface="Wingdings" pitchFamily="2" charset="2"/>
              </a:rPr>
              <a:t> Need an effective way to understand them quickly </a:t>
            </a:r>
            <a:endParaRPr lang="en-US" sz="2800" b="1" kern="1200" spc="-1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2183296" y="4903304"/>
            <a:ext cx="990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5 </a:t>
            </a:r>
            <a:r>
              <a:rPr lang="en-US" sz="1400" b="1" dirty="0" err="1"/>
              <a:t>Vs</a:t>
            </a:r>
            <a:r>
              <a:rPr lang="en-US" sz="1400" b="1" dirty="0"/>
              <a:t> of Big Data</a:t>
            </a:r>
          </a:p>
        </p:txBody>
      </p:sp>
    </p:spTree>
    <p:extLst>
      <p:ext uri="{BB962C8B-B14F-4D97-AF65-F5344CB8AC3E}">
        <p14:creationId xmlns:p14="http://schemas.microsoft.com/office/powerpoint/2010/main" val="367016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Data Visualization</a:t>
            </a:r>
            <a:endParaRPr lang="en-US" sz="36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336388" y="1600200"/>
            <a:ext cx="8534400" cy="12192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Visual representation of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For exploration, discovery , insight ….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Interactive component provides more insight as compared to static images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88" y="3201851"/>
            <a:ext cx="4311812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Image result for total surface precipi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7" y="3201851"/>
            <a:ext cx="4343401" cy="27479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7711" y="5963221"/>
            <a:ext cx="4343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credits: www.researchgate.net</a:t>
            </a:r>
          </a:p>
        </p:txBody>
      </p:sp>
    </p:spTree>
    <p:extLst>
      <p:ext uri="{BB962C8B-B14F-4D97-AF65-F5344CB8AC3E}">
        <p14:creationId xmlns:p14="http://schemas.microsoft.com/office/powerpoint/2010/main" val="1324497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How many 3’s 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685800" y="3581400"/>
            <a:ext cx="8077200" cy="12192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How much time did you take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398" y="6176964"/>
            <a:ext cx="4343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credits: www.researchgate.net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85913"/>
            <a:ext cx="689610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208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How many 3’s 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3110948"/>
            <a:ext cx="8077200" cy="12192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How much time did you take now 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1650"/>
            <a:ext cx="8360158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4495800"/>
            <a:ext cx="8229600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Pre- attentive Processing: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• Requires attention despite the name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• Very fast: &lt; 200-250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ms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• What matters most is the contrast 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1372035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553200" cy="849960"/>
          </a:xfr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Highest sales figure for each product?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5486400"/>
            <a:ext cx="8077200" cy="7620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Is it easy to find out 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00200" y="1447800"/>
          <a:ext cx="6790052" cy="387449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1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734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Annual Sales (in US $)</a:t>
                      </a:r>
                      <a:endParaRPr lang="en-IN" sz="1400" u="none" strike="noStrik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US States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A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B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C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D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E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802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Pennsylvania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30,934.00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30,112.00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26,376.00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34,459.00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44,105.00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Illinois</a:t>
                      </a:r>
                      <a:endParaRPr lang="en-IN" sz="1400" u="none" strike="noStrik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49,743.00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40,996.00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33,527.00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45,298.00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31,961.00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Ohio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42,439.00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49,024.00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43,670.00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48,584.00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47,183.00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Georgia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29,344.00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41,095.00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37,954.00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38,337.00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34,406.00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North Carolina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30,443.00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31,941.00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29,231.00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49,090.00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41,067.00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Michigan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41,241.00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36,036.00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43,715.00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34,026.00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32,050.00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New Jersey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40,437.00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49,737.00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40,207.00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46,347.00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31,150.00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Virginia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38,816.00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44,372.00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35,359.00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31,226.00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26,563.00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Washington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30,773.00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31,220.00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47,950.00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36,900.00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40,732.00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Georgia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35,738.00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28,715.00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29,418.00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29,913.00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29,859.00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8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553200" cy="849960"/>
          </a:xfr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Highest sales figure for each product?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38200" y="1447800"/>
          <a:ext cx="7848598" cy="3657600"/>
        </p:xfrm>
        <a:graphic>
          <a:graphicData uri="http://schemas.openxmlformats.org/drawingml/2006/table">
            <a:tbl>
              <a:tblPr/>
              <a:tblGrid>
                <a:gridCol w="236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8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81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800">
                <a:tc gridSpan="6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Annual Sales (in US $)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/>
                        <a:t>US States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A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B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C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D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E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/>
                        <a:t>Pennsylvania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30,934.00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20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30,112.00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10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26,376.00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34,459.00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41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44,105.00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C9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Illinois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49,743.00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40,996.00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7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33,527.00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30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45,298.00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92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31,961.00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2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Ohio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42,439.00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82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49,024.00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CB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43,670.00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C82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48,584.00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CB3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47,183.00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C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Georgia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29,344.00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0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41,095.00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72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37,954.00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51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38,337.00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61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34,406.00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4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North Carolina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30,443.00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20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31,941.00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20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29,231.00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10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49,090.00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CB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41,067.00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Michigan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41,241.00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72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36,036.00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41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43,715.00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C82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34,026.00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31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32,050.00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2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New Jersey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40,437.00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71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49,737.00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CB3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40,207.00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71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46,347.00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CA2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31,150.00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2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Virginia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38,816.00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61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44,372.00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C92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35,359.00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41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31,226.00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20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26,563.00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Washington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30,773.00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20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31,220.00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20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47,950.00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CB2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36,900.00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51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40,732.00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7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Georgia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35,738.00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4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28,715.00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10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29,418.00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10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29,913.00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C10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29,859.00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38200" y="5257800"/>
            <a:ext cx="7848600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“The purpose of visualization is insight, not just picture.”</a:t>
            </a:r>
          </a:p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	</a:t>
            </a:r>
          </a:p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	               </a:t>
            </a:r>
            <a:r>
              <a:rPr lang="it-IT" sz="2000" b="1" dirty="0">
                <a:latin typeface="Calibri" pitchFamily="34" charset="0"/>
                <a:cs typeface="Calibri" pitchFamily="34" charset="0"/>
              </a:rPr>
              <a:t>Data visualization pioneer, Ben Shneiderman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76600" y="2362200"/>
            <a:ext cx="9906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200" y="2667000"/>
            <a:ext cx="9906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06348" y="3886200"/>
            <a:ext cx="927652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53200" y="3276600"/>
            <a:ext cx="9906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31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553200" cy="849960"/>
          </a:xfr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Need for Data Visualization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54886"/>
            <a:ext cx="5334000" cy="44012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Broadly three types of goals: 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•   To 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explore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  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Nothing is known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Required to get an insight</a:t>
            </a:r>
          </a:p>
          <a:p>
            <a:pPr marL="800100" lvl="1" indent="-342900">
              <a:buFont typeface="Courier New" pitchFamily="49" charset="0"/>
              <a:buChar char="o"/>
            </a:pPr>
            <a:endParaRPr lang="en-US" sz="2000" i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analyze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There are hypotheses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Used for verification or falsification</a:t>
            </a:r>
          </a:p>
          <a:p>
            <a:pPr marL="800100" lvl="1" indent="-342900">
              <a:buFont typeface="Courier New" pitchFamily="49" charset="0"/>
              <a:buChar char="o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present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We have the required information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Used for communication of result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1"/>
            <a:ext cx="32766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200401"/>
            <a:ext cx="3276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800600"/>
            <a:ext cx="3276600" cy="15554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38800" y="6356091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Google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437860"/>
            <a:ext cx="5334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Tool to enable a user get </a:t>
            </a:r>
            <a:r>
              <a:rPr lang="en-US" sz="24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insight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into data</a:t>
            </a:r>
          </a:p>
        </p:txBody>
      </p:sp>
    </p:spTree>
    <p:extLst>
      <p:ext uri="{BB962C8B-B14F-4D97-AF65-F5344CB8AC3E}">
        <p14:creationId xmlns:p14="http://schemas.microsoft.com/office/powerpoint/2010/main" val="3775592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2"/>
          <p:cNvSpPr txBox="1"/>
          <p:nvPr/>
        </p:nvSpPr>
        <p:spPr>
          <a:xfrm>
            <a:off x="8532360" y="6237360"/>
            <a:ext cx="611280" cy="292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9FC698A7-F21B-4BAA-843E-BFB8DB9604CA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58</a:t>
            </a:fld>
            <a:endParaRPr lang="en-IN" sz="1600" b="0" strike="noStrike" spc="-1">
              <a:latin typeface="Times New Roman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8600" y="1447801"/>
            <a:ext cx="8487657" cy="1523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“Data visualization is the use of visual representations to explore, make sense of, and communicate data.”</a:t>
            </a:r>
          </a:p>
          <a:p>
            <a:pPr algn="ctr"/>
            <a:r>
              <a:rPr lang="en-US" sz="2000" dirty="0">
                <a:latin typeface="Calibri" pitchFamily="34" charset="0"/>
                <a:cs typeface="Calibri" pitchFamily="34" charset="0"/>
              </a:rPr>
              <a:t>	               Data visualization expert, Stephen Few</a:t>
            </a:r>
          </a:p>
          <a:p>
            <a:endParaRPr lang="en-IN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5226" y="3124200"/>
            <a:ext cx="8487657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Visualization transforms data into images that effectively and accurately represent information about the data.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		– Schroeder et al. The Visualization Toolkit, 2nd ed. 1998</a:t>
            </a:r>
          </a:p>
        </p:txBody>
      </p:sp>
      <p:sp>
        <p:nvSpPr>
          <p:cNvPr id="3" name="Rectangle 2"/>
          <p:cNvSpPr/>
          <p:nvPr/>
        </p:nvSpPr>
        <p:spPr>
          <a:xfrm>
            <a:off x="241852" y="4800600"/>
            <a:ext cx="8481031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b="1" dirty="0"/>
              <a:t>Turning invisible into visible that people can understand intuitively</a:t>
            </a:r>
          </a:p>
          <a:p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304800"/>
            <a:ext cx="655320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What experts say ?</a:t>
            </a:r>
          </a:p>
        </p:txBody>
      </p:sp>
    </p:spTree>
    <p:extLst>
      <p:ext uri="{BB962C8B-B14F-4D97-AF65-F5344CB8AC3E}">
        <p14:creationId xmlns:p14="http://schemas.microsoft.com/office/powerpoint/2010/main" val="3403888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2"/>
          <p:cNvSpPr txBox="1"/>
          <p:nvPr/>
        </p:nvSpPr>
        <p:spPr>
          <a:xfrm>
            <a:off x="8532360" y="6237360"/>
            <a:ext cx="611280" cy="292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9FC698A7-F21B-4BAA-843E-BFB8DB9604CA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59</a:t>
            </a:fld>
            <a:endParaRPr lang="en-IN" sz="1600" b="0" strike="noStrike" spc="-1">
              <a:latin typeface="Times New Roma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304800"/>
            <a:ext cx="655320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History of Visualization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65876"/>
            <a:ext cx="3048000" cy="340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52624"/>
            <a:ext cx="4038600" cy="335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600" y="1504891"/>
            <a:ext cx="3048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Visualization : Very 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4800" y="1473802"/>
            <a:ext cx="40386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L . Da Vinci (1452 – 1519)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6256046"/>
            <a:ext cx="7620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Image source: http://www.leonardo-da-vinci-biography.com/leonardo-davinci-anatomy.html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6104" y="5562600"/>
            <a:ext cx="751729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US" sz="2000" dirty="0"/>
              <a:t>Often an intuitive step: graphical illustration</a:t>
            </a:r>
            <a:endParaRPr lang="en-GB" sz="2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3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77348" y="2743200"/>
            <a:ext cx="7467600" cy="2286000"/>
          </a:xfrm>
          <a:prstGeom prst="rect">
            <a:avLst/>
          </a:prstGeom>
          <a:noFill/>
          <a:ln/>
        </p:spPr>
        <p:txBody>
          <a:bodyPr lIns="0" tIns="0" rIns="0" bIns="0" anchor="ctr"/>
          <a:lstStyle/>
          <a:p>
            <a:br>
              <a:rPr lang="en-US" sz="4000" b="1" dirty="0"/>
            </a:br>
            <a:r>
              <a:rPr lang="en-US" sz="4000" b="1" dirty="0"/>
              <a:t>Measures of Central Tendency</a:t>
            </a:r>
          </a:p>
          <a:p>
            <a:endParaRPr lang="en-US" sz="4000" b="1" dirty="0"/>
          </a:p>
          <a:p>
            <a:r>
              <a:rPr lang="en-US" sz="4000" b="1" dirty="0"/>
              <a:t>Measures of Variability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5120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85800"/>
            <a:ext cx="9173817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8600" y="90944"/>
            <a:ext cx="6553200" cy="5773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36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Visualization of Napoleon's Army </a:t>
            </a:r>
          </a:p>
        </p:txBody>
      </p:sp>
    </p:spTree>
    <p:extLst>
      <p:ext uri="{BB962C8B-B14F-4D97-AF65-F5344CB8AC3E}">
        <p14:creationId xmlns:p14="http://schemas.microsoft.com/office/powerpoint/2010/main" val="2106248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2"/>
          <p:cNvSpPr txBox="1"/>
          <p:nvPr/>
        </p:nvSpPr>
        <p:spPr>
          <a:xfrm>
            <a:off x="8532360" y="6237360"/>
            <a:ext cx="611280" cy="292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9FC698A7-F21B-4BAA-843E-BFB8DB9604CA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61</a:t>
            </a:fld>
            <a:endParaRPr lang="en-IN" sz="1600" b="0" strike="noStrike" spc="-1">
              <a:latin typeface="Times New Roman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46" y="2971800"/>
            <a:ext cx="3628153" cy="3311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8600" y="379634"/>
            <a:ext cx="6553200" cy="5773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Impact of Visualization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28600" y="1447801"/>
            <a:ext cx="8487657" cy="114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John Snow’s Cholera Map  (1854)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Snow used a spot map to illustrate how cases of cholera clustered around the pump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endParaRPr lang="en-IN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46" name="Picture 6" descr="Image result for john snow cholera outbreak 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3" y="2971800"/>
            <a:ext cx="4401367" cy="331176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34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Truth about Crime – BBC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848600" cy="429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2487" y="5943600"/>
            <a:ext cx="7851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http://www.bbc.co.uk/truthaboutcrime/crimemap/ </a:t>
            </a:r>
          </a:p>
        </p:txBody>
      </p:sp>
    </p:spTree>
    <p:extLst>
      <p:ext uri="{BB962C8B-B14F-4D97-AF65-F5344CB8AC3E}">
        <p14:creationId xmlns:p14="http://schemas.microsoft.com/office/powerpoint/2010/main" val="3674650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0" y="-76200"/>
            <a:ext cx="6120360" cy="849960"/>
          </a:xfr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b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</a:br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Good data representation principles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2362200"/>
            <a:ext cx="6120360" cy="849960"/>
          </a:xfrm>
        </p:spPr>
        <p:txBody>
          <a:bodyPr/>
          <a:lstStyle/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Breakout into groups of two and identify five good data visualization principles 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–5 minutes 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</a:t>
            </a:r>
          </a:p>
        </p:txBody>
      </p:sp>
    </p:spTree>
    <p:extLst>
      <p:ext uri="{BB962C8B-B14F-4D97-AF65-F5344CB8AC3E}">
        <p14:creationId xmlns:p14="http://schemas.microsoft.com/office/powerpoint/2010/main" val="2420055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1. Use Colors Wisely – </a:t>
            </a:r>
            <a:r>
              <a:rPr lang="en-US" sz="4000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1/5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5257800" cy="49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5259" y="2684572"/>
            <a:ext cx="18674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What is Wrong with this Color Scale ?</a:t>
            </a:r>
          </a:p>
        </p:txBody>
      </p:sp>
    </p:spTree>
    <p:extLst>
      <p:ext uri="{BB962C8B-B14F-4D97-AF65-F5344CB8AC3E}">
        <p14:creationId xmlns:p14="http://schemas.microsoft.com/office/powerpoint/2010/main" val="633641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1. Use Colors Wisely -</a:t>
            </a:r>
            <a:r>
              <a:rPr lang="en-US" sz="4000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2/5</a:t>
            </a:r>
          </a:p>
        </p:txBody>
      </p:sp>
      <p:sp>
        <p:nvSpPr>
          <p:cNvPr id="4" name="Rectangle 3"/>
          <p:cNvSpPr/>
          <p:nvPr/>
        </p:nvSpPr>
        <p:spPr>
          <a:xfrm>
            <a:off x="418510" y="1668909"/>
            <a:ext cx="82682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Not a bad choice of color scale, but the Dynamic Range needs some work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0"/>
            <a:ext cx="532447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66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8565180" cy="84996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24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 Do Not Attempt to Fight Pre-Established Color Meanings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136339"/>
            <a:ext cx="3733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Red</a:t>
            </a:r>
          </a:p>
          <a:p>
            <a:pPr marL="225425" indent="-225425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Stop</a:t>
            </a:r>
          </a:p>
          <a:p>
            <a:pPr marL="225425" indent="-225425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Off</a:t>
            </a:r>
          </a:p>
          <a:p>
            <a:pPr marL="225425" indent="-225425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Dangerous</a:t>
            </a:r>
          </a:p>
          <a:p>
            <a:pPr marL="225425" indent="-225425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Hot</a:t>
            </a:r>
          </a:p>
          <a:p>
            <a:pPr marL="225425" indent="-225425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High stress</a:t>
            </a:r>
          </a:p>
          <a:p>
            <a:pPr marL="225425" indent="-225425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Oxygen</a:t>
            </a:r>
          </a:p>
          <a:p>
            <a:pPr marL="225425" indent="-225425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Shallow</a:t>
            </a:r>
          </a:p>
          <a:p>
            <a:pPr marL="225425" indent="-225425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Money loss</a:t>
            </a:r>
          </a:p>
          <a:p>
            <a:pPr marL="225425" indent="-225425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Project running late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0" y="2136339"/>
            <a:ext cx="308113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Green</a:t>
            </a:r>
          </a:p>
          <a:p>
            <a:pPr marL="28575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Go</a:t>
            </a:r>
          </a:p>
          <a:p>
            <a:pPr marL="28575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On</a:t>
            </a:r>
          </a:p>
          <a:p>
            <a:pPr marL="28575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Plants</a:t>
            </a:r>
          </a:p>
          <a:p>
            <a:pPr marL="28575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Carbon</a:t>
            </a:r>
          </a:p>
          <a:p>
            <a:pPr marL="28575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Moving</a:t>
            </a:r>
          </a:p>
          <a:p>
            <a:pPr marL="28575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Money</a:t>
            </a:r>
          </a:p>
          <a:p>
            <a:pPr marL="28575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All OK</a:t>
            </a:r>
          </a:p>
          <a:p>
            <a:pPr marL="28575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SLA Met</a:t>
            </a:r>
          </a:p>
          <a:p>
            <a:pPr marL="28575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Project on schedule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03505" y="2285998"/>
            <a:ext cx="26173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Blue</a:t>
            </a:r>
            <a:r>
              <a:rPr lang="en-US" sz="440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Cool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Safe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Deep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Nitrogen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Job completed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1. Use Colors Wisely </a:t>
            </a:r>
            <a:r>
              <a:rPr lang="en-US" sz="4000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– 3/5</a:t>
            </a:r>
          </a:p>
        </p:txBody>
      </p:sp>
    </p:spTree>
    <p:extLst>
      <p:ext uri="{BB962C8B-B14F-4D97-AF65-F5344CB8AC3E}">
        <p14:creationId xmlns:p14="http://schemas.microsoft.com/office/powerpoint/2010/main" val="1611486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97" y="5257800"/>
            <a:ext cx="8565180" cy="1143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r>
              <a:rPr lang="en-US" sz="2400" b="1" dirty="0"/>
              <a:t>Use good contrast as human eye is good at </a:t>
            </a:r>
            <a:r>
              <a:rPr lang="en-US" sz="2400" dirty="0"/>
              <a:t>difference</a:t>
            </a:r>
            <a:br>
              <a:rPr lang="en-US" sz="2400" dirty="0"/>
            </a:br>
            <a:br>
              <a:rPr lang="en-US" sz="2400" dirty="0"/>
            </a:br>
            <a:r>
              <a:rPr lang="en-US" sz="2000" i="1" dirty="0"/>
              <a:t>NB : Could you also spot a grammatical error in above ?</a:t>
            </a:r>
            <a:endParaRPr lang="en-US" sz="2000" b="1" i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32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2. Use Colors Wisely </a:t>
            </a:r>
            <a:r>
              <a:rPr lang="en-US" sz="2400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– 4/5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87" y="2286000"/>
            <a:ext cx="4248813" cy="287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87" y="2286000"/>
            <a:ext cx="4239077" cy="288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98297" y="1436040"/>
            <a:ext cx="8565180" cy="849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r>
              <a:rPr lang="en-US" sz="2400" b="1" dirty="0"/>
              <a:t>Which one is easier to read ?</a:t>
            </a:r>
            <a:endParaRPr lang="en-US" sz="24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1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0" y="1600200"/>
            <a:ext cx="8184180" cy="849960"/>
          </a:xfr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algn="l" rtl="0">
              <a:lnSpc>
                <a:spcPct val="150000"/>
              </a:lnSpc>
            </a:pP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Just because there are million of colors to chose from does NOT </a:t>
            </a:r>
            <a:r>
              <a:rPr lang="en-US" sz="2800" b="1" kern="1200" spc="-1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+mn-cs"/>
              </a:rPr>
              <a:t>m</a:t>
            </a:r>
            <a:r>
              <a:rPr lang="en-US" sz="2800" b="1" kern="1200" spc="-1" dirty="0">
                <a:solidFill>
                  <a:srgbClr val="FFFF00"/>
                </a:solidFill>
                <a:latin typeface="Calibri"/>
                <a:ea typeface="Calibri"/>
                <a:cs typeface="+mn-cs"/>
              </a:rPr>
              <a:t>e</a:t>
            </a:r>
            <a:r>
              <a:rPr lang="en-US" sz="2800" b="1" kern="1200" spc="-1" dirty="0">
                <a:solidFill>
                  <a:srgbClr val="FF0000"/>
                </a:solidFill>
                <a:latin typeface="Calibri"/>
                <a:ea typeface="Calibri"/>
                <a:cs typeface="+mn-cs"/>
              </a:rPr>
              <a:t>a</a:t>
            </a:r>
            <a:r>
              <a:rPr lang="en-US" sz="2800" b="1" kern="1200" spc="-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ea typeface="Calibri"/>
                <a:cs typeface="+mn-cs"/>
              </a:rPr>
              <a:t>n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  <a:r>
              <a:rPr lang="en-US" sz="2800" b="1" kern="1200" spc="-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+mn-cs"/>
              </a:rPr>
              <a:t>t</a:t>
            </a:r>
            <a:r>
              <a:rPr lang="en-US" sz="2800" b="1" kern="1200" spc="-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+mn-cs"/>
              </a:rPr>
              <a:t>h</a:t>
            </a:r>
            <a:r>
              <a:rPr lang="en-US" sz="2800" b="1" kern="1200" spc="-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+mn-cs"/>
              </a:rPr>
              <a:t>a</a:t>
            </a:r>
            <a:r>
              <a:rPr lang="en-US" sz="2800" b="1" kern="1200" spc="-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ea typeface="Calibri"/>
                <a:cs typeface="+mn-cs"/>
              </a:rPr>
              <a:t>t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  <a:r>
              <a:rPr lang="en-US" sz="2800" b="1" kern="1200" spc="-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ea typeface="Calibri"/>
                <a:cs typeface="+mn-cs"/>
              </a:rPr>
              <a:t>y</a:t>
            </a:r>
            <a:r>
              <a:rPr lang="en-US" sz="2800" b="1" kern="12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+mn-cs"/>
              </a:rPr>
              <a:t>o</a:t>
            </a:r>
            <a:r>
              <a:rPr lang="en-US" sz="2800" b="1" kern="1200" spc="-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ea typeface="Calibri"/>
                <a:cs typeface="+mn-cs"/>
              </a:rPr>
              <a:t>u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  <a:r>
              <a:rPr lang="en-US" sz="2800" b="1" kern="1200" spc="-1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+mn-cs"/>
              </a:rPr>
              <a:t>h</a:t>
            </a:r>
            <a:r>
              <a:rPr lang="en-US" sz="2800" b="1" kern="1200" spc="-1" dirty="0">
                <a:solidFill>
                  <a:srgbClr val="C00000"/>
                </a:solidFill>
                <a:latin typeface="Calibri"/>
                <a:ea typeface="Calibri"/>
                <a:cs typeface="+mn-cs"/>
              </a:rPr>
              <a:t>a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v</a:t>
            </a:r>
            <a:r>
              <a:rPr lang="en-US" sz="2800" b="1" kern="1200" spc="-1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+mn-cs"/>
              </a:rPr>
              <a:t>e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  <a:r>
              <a:rPr lang="en-US" sz="2800" b="1" kern="1200" spc="-1" dirty="0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+mn-cs"/>
              </a:rPr>
              <a:t>t</a:t>
            </a:r>
            <a:r>
              <a:rPr lang="en-US" sz="2800" b="1" kern="1200" spc="-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+mn-cs"/>
              </a:rPr>
              <a:t>o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  <a:r>
              <a:rPr lang="en-US" sz="2800" b="1" kern="1200" spc="-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Calibri"/>
                <a:cs typeface="+mn-cs"/>
              </a:rPr>
              <a:t>u</a:t>
            </a:r>
            <a:r>
              <a:rPr lang="en-US" sz="2800" b="1" kern="1200" spc="-1" dirty="0">
                <a:solidFill>
                  <a:srgbClr val="FFFF00"/>
                </a:solidFill>
                <a:latin typeface="Calibri"/>
                <a:ea typeface="Calibri"/>
                <a:cs typeface="+mn-cs"/>
              </a:rPr>
              <a:t>s</a:t>
            </a:r>
            <a:r>
              <a:rPr lang="en-US" sz="2800" b="1" kern="1200" spc="-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+mn-cs"/>
              </a:rPr>
              <a:t>e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  <a:r>
              <a:rPr lang="en-US" sz="2800" b="1" kern="1200" spc="-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ea typeface="Calibri"/>
                <a:cs typeface="+mn-cs"/>
              </a:rPr>
              <a:t>t</a:t>
            </a:r>
            <a:r>
              <a:rPr lang="en-US" sz="2800" b="1" kern="1200" spc="-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+mn-cs"/>
              </a:rPr>
              <a:t>h</a:t>
            </a:r>
            <a:r>
              <a:rPr lang="en-US" sz="2800" b="1" kern="1200" spc="-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ea typeface="Calibri"/>
                <a:cs typeface="+mn-cs"/>
              </a:rPr>
              <a:t>e</a:t>
            </a:r>
            <a:r>
              <a:rPr lang="en-US" sz="2800" b="1" kern="12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+mn-cs"/>
              </a:rPr>
              <a:t>m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  <a:r>
              <a:rPr lang="en-US" sz="2800" b="1" kern="1200" spc="-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+mn-cs"/>
              </a:rPr>
              <a:t>a</a:t>
            </a:r>
            <a:r>
              <a:rPr lang="en-US" sz="2800" b="1" kern="1200" spc="-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+mn-cs"/>
              </a:rPr>
              <a:t>l</a:t>
            </a:r>
            <a:r>
              <a:rPr lang="en-US" sz="2800" b="1" kern="1200" spc="-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+mn-cs"/>
              </a:rPr>
              <a:t>l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1. Use Colors Wisely </a:t>
            </a:r>
            <a:r>
              <a:rPr lang="en-US" sz="4000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– 5/5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2895600"/>
            <a:ext cx="7269780" cy="849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 rtl="0"/>
            <a:r>
              <a:rPr lang="en-US" sz="2400" b="1" kern="1200" spc="-1" dirty="0">
                <a:solidFill>
                  <a:srgbClr val="002060"/>
                </a:solidFill>
                <a:latin typeface="Calibri"/>
                <a:ea typeface="Calibri"/>
                <a:cs typeface="+mn-cs"/>
              </a:rPr>
              <a:t>Avoid Color Pollution 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9117D0-915D-44AF-9506-A58EA1A8683F}"/>
              </a:ext>
            </a:extLst>
          </p:cNvPr>
          <p:cNvSpPr txBox="1">
            <a:spLocks/>
          </p:cNvSpPr>
          <p:nvPr/>
        </p:nvSpPr>
        <p:spPr>
          <a:xfrm>
            <a:off x="5167858" y="4572000"/>
            <a:ext cx="4280942" cy="990600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Use a different color to extrapolation to future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D496F-1CAE-4E97-AE65-1146A6B14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12890"/>
            <a:ext cx="4232997" cy="27241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96570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8565180" cy="849960"/>
          </a:xfr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24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Three graphs from the same data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640" y="36924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2. Reduce clutter</a:t>
            </a:r>
            <a:endParaRPr lang="en-US" sz="3200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286000"/>
            <a:ext cx="73056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85800" y="4279542"/>
            <a:ext cx="7467600" cy="849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marL="342900" indent="-342900" algn="l" rtl="0">
              <a:buFont typeface="Arial" pitchFamily="34" charset="0"/>
              <a:buChar char="•"/>
            </a:pPr>
            <a:r>
              <a:rPr lang="en-US" sz="24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Why are they all different ?</a:t>
            </a:r>
          </a:p>
          <a:p>
            <a:pPr marL="342900" indent="-342900" algn="l" rtl="0">
              <a:buFont typeface="Arial" pitchFamily="34" charset="0"/>
              <a:buChar char="•"/>
            </a:pPr>
            <a:r>
              <a:rPr lang="en-US" sz="2400" b="1" spc="-1" dirty="0">
                <a:solidFill>
                  <a:srgbClr val="000000"/>
                </a:solidFill>
                <a:latin typeface="Calibri"/>
                <a:ea typeface="Calibri"/>
              </a:rPr>
              <a:t>What is good/ bad about each one of them ?</a:t>
            </a:r>
            <a:endParaRPr lang="en-US" sz="24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60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6172200" cy="1143000"/>
          </a:xfrm>
          <a:noFill/>
          <a:ln/>
        </p:spPr>
        <p:txBody>
          <a:bodyPr/>
          <a:lstStyle/>
          <a:p>
            <a:br>
              <a:rPr lang="en-US" sz="4000" b="1" dirty="0"/>
            </a:br>
            <a:r>
              <a:rPr lang="en-US" sz="4000" b="1" dirty="0"/>
              <a:t>Measures of Central Tendency</a:t>
            </a:r>
            <a:endParaRPr lang="en-US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447800"/>
            <a:ext cx="7962900" cy="480060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Measure of central tendency provides a very convenient way of describing a set of scores with a </a:t>
            </a:r>
            <a:r>
              <a:rPr lang="en-US" sz="2400" u="sng" dirty="0"/>
              <a:t>single number </a:t>
            </a:r>
            <a:r>
              <a:rPr lang="en-US" sz="2400" dirty="0"/>
              <a:t>that describes the </a:t>
            </a:r>
            <a:r>
              <a:rPr lang="en-US" sz="2400" b="1" dirty="0">
                <a:solidFill>
                  <a:srgbClr val="C00000"/>
                </a:solidFill>
              </a:rPr>
              <a:t>PERFORMANCE</a:t>
            </a:r>
            <a:r>
              <a:rPr lang="en-US" sz="2400" dirty="0"/>
              <a:t> of the group. </a:t>
            </a:r>
          </a:p>
          <a:p>
            <a:pPr marL="342900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Also defined as a single value that is used to describe the “</a:t>
            </a:r>
            <a:r>
              <a:rPr lang="en-US" sz="2400" b="1" dirty="0">
                <a:solidFill>
                  <a:srgbClr val="C00000"/>
                </a:solidFill>
              </a:rPr>
              <a:t>center</a:t>
            </a:r>
            <a:r>
              <a:rPr lang="en-US" sz="2400" dirty="0"/>
              <a:t>” of the data.</a:t>
            </a: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Three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commonly</a:t>
            </a:r>
            <a:r>
              <a:rPr lang="en-US" sz="2400" dirty="0"/>
              <a:t> used measures of central tendency: </a:t>
            </a:r>
          </a:p>
          <a:p>
            <a:pPr marL="914400" lvl="2" indent="-45085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Median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Mode</a:t>
            </a: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813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96276"/>
            <a:ext cx="2286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0705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40" y="369240"/>
            <a:ext cx="6120360" cy="849960"/>
          </a:xfr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2. Reduce Clutter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117D0-915D-44AF-9506-A58EA1A868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6302" y="1600200"/>
            <a:ext cx="7633742" cy="685800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Can you draw inferences from these charts ?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2663-F327-4010-9C3A-0D32A89D5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5" y="2133600"/>
            <a:ext cx="2727614" cy="259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CC561-7C0A-4323-BD10-CA0DC85F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905" y="2199729"/>
            <a:ext cx="2435695" cy="2807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D5E36E-9425-4392-8D0A-71DD26649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809" y="2305050"/>
            <a:ext cx="2385391" cy="271555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85800" y="5410200"/>
            <a:ext cx="7467600" cy="8499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24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 Make your data stand out, by reducing the clutter</a:t>
            </a:r>
          </a:p>
        </p:txBody>
      </p:sp>
    </p:spTree>
    <p:extLst>
      <p:ext uri="{BB962C8B-B14F-4D97-AF65-F5344CB8AC3E}">
        <p14:creationId xmlns:p14="http://schemas.microsoft.com/office/powerpoint/2010/main" val="104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8565180" cy="849960"/>
          </a:xfrm>
          <a:solidFill>
            <a:srgbClr val="FFFF00"/>
          </a:solidFill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24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Use visually prominent graphical elements to show the data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640" y="36924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3. Improving the Vision </a:t>
            </a:r>
            <a:endParaRPr lang="en-US" sz="3200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4191000"/>
            <a:ext cx="8305800" cy="229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Connecting lines should never obscure points and points should not obscure</a:t>
            </a: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      each other.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If multiple samples overlap, a representation should be chosen for the</a:t>
            </a: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       elements that emphasizes the overlap.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If multiple data sets are represented in the same plot (superposed data), they must be visually separable.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If this is not possible due to the data itself, the data can be separated into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adjacent plots that share an axis</a:t>
            </a:r>
            <a:endParaRPr lang="en-US" sz="2000" b="1" kern="1200" spc="-1" dirty="0">
              <a:solidFill>
                <a:srgbClr val="000000"/>
              </a:solidFill>
              <a:latin typeface="Calibri" pitchFamily="34" charset="0"/>
              <a:ea typeface="Calibri"/>
              <a:cs typeface="Calibri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22" y="2376280"/>
            <a:ext cx="7635178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462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36040"/>
            <a:ext cx="8232286" cy="849960"/>
          </a:xfrm>
          <a:solidFill>
            <a:srgbClr val="FFFF00"/>
          </a:solidFill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24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Choice of proper scale decipher the trend easily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>
              <a:defRPr sz="3200" b="1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r>
              <a:rPr lang="en-US" sz="4000" dirty="0"/>
              <a:t>4- Use proper scale  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640" y="5410200"/>
            <a:ext cx="8291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Horizontal and vertical axes must be labeled, or data points labeled.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Add margins for data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Tick-marks outs and 3-10 for each axis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345634"/>
            <a:ext cx="4041287" cy="2828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0" y="2438400"/>
            <a:ext cx="4100160" cy="273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991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36040"/>
            <a:ext cx="8232286" cy="849960"/>
          </a:xfrm>
          <a:solidFill>
            <a:srgbClr val="FFFF00"/>
          </a:solidFill>
          <a:ln>
            <a:noFill/>
          </a:ln>
        </p:spPr>
        <p:txBody>
          <a:bodyPr lIns="0" tIns="0" rIns="0" bIns="0" anchor="ctr"/>
          <a:lstStyle/>
          <a:p>
            <a:pPr marL="119063" indent="-119063" algn="l" rtl="0"/>
            <a:r>
              <a:rPr lang="en-US" sz="2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 </a:t>
            </a:r>
            <a:r>
              <a:rPr lang="en-US" sz="2000" dirty="0"/>
              <a:t>Use reference lines, labels, notes, keys et only when necessary and   don’t let them obscure data.</a:t>
            </a:r>
            <a:endParaRPr lang="en-US" sz="2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>
              <a:defRPr sz="3200" b="1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r>
              <a:rPr lang="en-US" sz="4000" dirty="0"/>
              <a:t>5- Reference lines, labels, notes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48000"/>
            <a:ext cx="3748440" cy="29967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4275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36040"/>
            <a:ext cx="8232286" cy="849960"/>
          </a:xfrm>
          <a:solidFill>
            <a:srgbClr val="FFFF00"/>
          </a:solidFill>
          <a:ln>
            <a:noFill/>
          </a:ln>
        </p:spPr>
        <p:txBody>
          <a:bodyPr lIns="0" tIns="0" rIns="0" bIns="0" anchor="ctr"/>
          <a:lstStyle/>
          <a:p>
            <a:pPr marL="119063" indent="-119063" algn="l" rtl="0"/>
            <a:r>
              <a:rPr lang="en-US" sz="2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 </a:t>
            </a:r>
            <a:r>
              <a:rPr lang="en-US" sz="2000" dirty="0"/>
              <a:t>Make sure that scales match and graphs are aligned, to improve the understanding</a:t>
            </a:r>
            <a:endParaRPr lang="en-US" sz="2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>
              <a:defRPr sz="3200" b="1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r>
              <a:rPr lang="en-US" sz="4000" dirty="0"/>
              <a:t>6- Align juxtaposed plots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2978"/>
            <a:ext cx="58293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5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309960" cy="849960"/>
          </a:xfr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Gestalt principles</a:t>
            </a:r>
            <a:endParaRPr lang="en-IN" sz="4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89" y="1447800"/>
            <a:ext cx="8242440" cy="472440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IN" sz="2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IN" sz="2000" b="1" dirty="0">
                <a:latin typeface="Calibri" pitchFamily="34" charset="0"/>
                <a:cs typeface="Calibri" pitchFamily="34" charset="0"/>
              </a:rPr>
              <a:t>brain creates a perception</a:t>
            </a:r>
            <a:r>
              <a:rPr lang="en-IN" sz="2000" dirty="0">
                <a:latin typeface="Calibri" pitchFamily="34" charset="0"/>
                <a:cs typeface="Calibri" pitchFamily="34" charset="0"/>
              </a:rPr>
              <a:t> that is </a:t>
            </a:r>
            <a:r>
              <a:rPr lang="en-IN" sz="2000" b="1" dirty="0">
                <a:latin typeface="Calibri" pitchFamily="34" charset="0"/>
                <a:cs typeface="Calibri" pitchFamily="34" charset="0"/>
              </a:rPr>
              <a:t>more than the sum of available visual inputs</a:t>
            </a:r>
            <a:r>
              <a:rPr lang="en-IN" sz="20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Gestalt principles is used to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identify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the elements in our visualization which are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signal (the information we want to communicate)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and which are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noise (clutter)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Six Gestalt principles </a:t>
            </a:r>
            <a:r>
              <a:rPr lang="en-US" dirty="0"/>
              <a:t>are as follows:</a:t>
            </a:r>
            <a:r>
              <a:rPr lang="en-US" b="1" dirty="0"/>
              <a:t> </a:t>
            </a:r>
          </a:p>
          <a:p>
            <a:pPr marL="687388" lvl="3" indent="-342900">
              <a:buFont typeface="+mj-lt"/>
              <a:buAutoNum type="arabicPeriod"/>
            </a:pPr>
            <a:r>
              <a:rPr lang="en-US" sz="1600" b="1" dirty="0"/>
              <a:t>Proximity </a:t>
            </a:r>
          </a:p>
          <a:p>
            <a:pPr marL="687388" lvl="3" indent="-342900">
              <a:buFont typeface="+mj-lt"/>
              <a:buAutoNum type="arabicPeriod"/>
            </a:pPr>
            <a:r>
              <a:rPr lang="en-US" sz="1600" b="1" dirty="0"/>
              <a:t>Similarity </a:t>
            </a:r>
          </a:p>
          <a:p>
            <a:pPr marL="687388" lvl="3" indent="-342900">
              <a:buFont typeface="+mj-lt"/>
              <a:buAutoNum type="arabicPeriod"/>
            </a:pPr>
            <a:r>
              <a:rPr lang="en-US" sz="1600" b="1" dirty="0"/>
              <a:t>Closure </a:t>
            </a:r>
          </a:p>
          <a:p>
            <a:pPr marL="687388" lvl="3" indent="-342900">
              <a:buFont typeface="+mj-lt"/>
              <a:buAutoNum type="arabicPeriod"/>
            </a:pPr>
            <a:r>
              <a:rPr lang="en-US" sz="1600" b="1" dirty="0"/>
              <a:t>Enclosure </a:t>
            </a:r>
          </a:p>
          <a:p>
            <a:pPr marL="687388" lvl="3" indent="-342900">
              <a:buFont typeface="+mj-lt"/>
              <a:buAutoNum type="arabicPeriod"/>
            </a:pPr>
            <a:r>
              <a:rPr lang="en-US" sz="1600" b="1" dirty="0"/>
              <a:t>Continuity</a:t>
            </a:r>
          </a:p>
          <a:p>
            <a:pPr marL="687388" lvl="3" indent="-342900">
              <a:buFont typeface="+mj-lt"/>
              <a:buAutoNum type="arabicPeriod"/>
            </a:pPr>
            <a:r>
              <a:rPr lang="en-US" sz="1600" b="1" dirty="0"/>
              <a:t>Connection</a:t>
            </a:r>
            <a:endParaRPr lang="en-IN" sz="1600" b="1" dirty="0"/>
          </a:p>
          <a:p>
            <a:pPr marL="285750" indent="-285750">
              <a:buFont typeface="Arial" pitchFamily="34" charset="0"/>
              <a:buChar char="•"/>
            </a:pPr>
            <a:endParaRPr lang="en-IN" dirty="0">
              <a:latin typeface="Calibri" pitchFamily="34" charset="0"/>
              <a:cs typeface="Calibri" pitchFamily="34" charset="0"/>
            </a:endParaRPr>
          </a:p>
          <a:p>
            <a:endParaRPr lang="en-IN" sz="2000" dirty="0">
              <a:latin typeface="Calibri" pitchFamily="34" charset="0"/>
              <a:cs typeface="Calibri" pitchFamily="34" charset="0"/>
            </a:endParaRPr>
          </a:p>
          <a:p>
            <a:endParaRPr lang="en-IN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019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Law of Proximity</a:t>
            </a:r>
            <a:endParaRPr lang="en-IN" sz="4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42440" cy="533400"/>
          </a:xfrm>
        </p:spPr>
        <p:txBody>
          <a:bodyPr>
            <a:noAutofit/>
          </a:bodyPr>
          <a:lstStyle/>
          <a:p>
            <a:r>
              <a:rPr lang="en-IN" sz="2400" dirty="0">
                <a:latin typeface="Calibri" pitchFamily="34" charset="0"/>
                <a:cs typeface="Calibri" pitchFamily="34" charset="0"/>
              </a:rPr>
              <a:t>We perceive objects close to each other as belonging to a group.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2194107"/>
            <a:ext cx="5867400" cy="4098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6470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Law of Similarity</a:t>
            </a:r>
            <a:endParaRPr lang="en-IN" sz="4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42440" cy="5334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We seek similarities and differences in objects and link similar objects as belonging to a group.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1" y="2362598"/>
            <a:ext cx="5791200" cy="4045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8471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Law of Closure</a:t>
            </a:r>
            <a:endParaRPr lang="en-IN" sz="4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60" y="1524000"/>
            <a:ext cx="8242440" cy="5334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Our minds tend to see complete figures even if a picture is incomplete.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438400"/>
            <a:ext cx="8001000" cy="39975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2512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Law of Enclosure</a:t>
            </a:r>
            <a:endParaRPr lang="en-IN" sz="4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42440" cy="5334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We perceive objects as belonging to a group when they are enclosed in a way that creates a boundary or border around them.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635067"/>
            <a:ext cx="6019800" cy="3537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115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374" y="1371600"/>
            <a:ext cx="831242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Also referred as the “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arithmetic average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”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most commonly used measure of the center of data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Numbers that describe what is average or typical of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Sample Mean:  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= Σ Y/ N = (Y1 + Y2 + Y3 + …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Yn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/ N   where</a:t>
            </a:r>
          </a:p>
          <a:p>
            <a:pPr lvl="4">
              <a:spcAft>
                <a:spcPts val="1200"/>
              </a:spcAft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“Y bar” equals the sum of all the scores, Y, divided by the number of scores, N.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the Mean for grouped Data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           Where f Y  = a score multiplied by its frequency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graphicFrame>
        <p:nvGraphicFramePr>
          <p:cNvPr id="5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139898"/>
              </p:ext>
            </p:extLst>
          </p:nvPr>
        </p:nvGraphicFramePr>
        <p:xfrm>
          <a:off x="1143000" y="3479869"/>
          <a:ext cx="1066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9" name="Equation" r:id="rId3" imgW="634680" imgH="634680" progId="Equation.3">
                  <p:embed/>
                </p:oleObj>
              </mc:Choice>
              <mc:Fallback>
                <p:oleObj name="Equation" r:id="rId3" imgW="634680" imgH="6346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479869"/>
                        <a:ext cx="10668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489540"/>
              </p:ext>
            </p:extLst>
          </p:nvPr>
        </p:nvGraphicFramePr>
        <p:xfrm>
          <a:off x="1143000" y="5486400"/>
          <a:ext cx="16637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0" name="Equation" r:id="rId5" imgW="761669" imgH="634725" progId="Equation.3">
                  <p:embed/>
                </p:oleObj>
              </mc:Choice>
              <mc:Fallback>
                <p:oleObj name="Equation" r:id="rId5" imgW="761669" imgH="63472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486400"/>
                        <a:ext cx="16637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7831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Law of Continuity</a:t>
            </a:r>
            <a:endParaRPr lang="en-IN" sz="4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80" y="1447800"/>
            <a:ext cx="8242440" cy="5334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Our tendency is to see shapes as continuous to the greatest degree possible. The human eye follows lines, curves or a sequence of shapes to create pathways.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743200"/>
            <a:ext cx="6096000" cy="3520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90011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Law of Connection</a:t>
            </a:r>
            <a:endParaRPr lang="en-IN" sz="4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42440" cy="5334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We perceive objects connected to each other as a single group as opposed to objects that are not linked in the same manner.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443728"/>
            <a:ext cx="6781800" cy="3844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36253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33134" y="1828800"/>
            <a:ext cx="8229240" cy="685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/>
            <a:r>
              <a:rPr lang="en-US" sz="2400" b="1" dirty="0">
                <a:latin typeface="Calibri" pitchFamily="34" charset="0"/>
                <a:cs typeface="Calibri" pitchFamily="34" charset="0"/>
              </a:rPr>
              <a:t>Are you ready to create a dashboard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634E6-D00D-4B2F-8954-7EAED538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276600"/>
            <a:ext cx="4218709" cy="233066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06720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0A5E04-08F9-449C-847C-C98F10DE7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" r="4632" b="12416"/>
          <a:stretch/>
        </p:blipFill>
        <p:spPr>
          <a:xfrm>
            <a:off x="366990" y="1737799"/>
            <a:ext cx="6149010" cy="384136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>
              <a:defRPr sz="3200" b="1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r>
              <a:rPr lang="en-US" sz="4000" dirty="0"/>
              <a:t>Dashboard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20" y="3200400"/>
            <a:ext cx="1509360" cy="1478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820" y="1295400"/>
            <a:ext cx="163623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820" y="4678571"/>
            <a:ext cx="1695450" cy="172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677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407A-0D13-4968-9F97-287F00B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Elements of dashboard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F4C8D-2D06-480F-A1BD-B4B71F61D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390570"/>
            <a:ext cx="2408546" cy="1667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35E24-0752-4DC9-9CD1-7336F26D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68" y="2390570"/>
            <a:ext cx="1515450" cy="160972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2DA2C-EFA3-4FEB-B5AF-9EAF4CA93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447926"/>
            <a:ext cx="2057400" cy="16097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D3976-DF6C-4929-9270-325A3C67F230}"/>
              </a:ext>
            </a:extLst>
          </p:cNvPr>
          <p:cNvSpPr txBox="1"/>
          <p:nvPr/>
        </p:nvSpPr>
        <p:spPr>
          <a:xfrm>
            <a:off x="1007919" y="1593273"/>
            <a:ext cx="329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Chart type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975" y="1828800"/>
            <a:ext cx="1724025" cy="21812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259840"/>
            <a:ext cx="2028975" cy="20669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4214159"/>
            <a:ext cx="2408546" cy="205036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068" y="4194281"/>
            <a:ext cx="3424932" cy="209524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17868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Steps for a great dashboard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3734" y="1479804"/>
            <a:ext cx="8191666" cy="4235196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Content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Know your target audience</a:t>
            </a:r>
          </a:p>
          <a:p>
            <a:pPr marL="741363" lvl="7" indent="-34448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Who is the audience? Their need?</a:t>
            </a:r>
          </a:p>
          <a:p>
            <a:pPr marL="741363" lvl="7" indent="-34448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Relationship with presenter? 1</a:t>
            </a:r>
            <a:r>
              <a:rPr lang="en-US" sz="2400" baseline="30000" dirty="0">
                <a:latin typeface="Calibri" pitchFamily="34" charset="0"/>
                <a:cs typeface="Calibri" pitchFamily="34" charset="0"/>
              </a:rPr>
              <a:t>st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time or established trust?</a:t>
            </a:r>
          </a:p>
          <a:p>
            <a:pPr marL="741363" lvl="7" indent="-34448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Face to face or connected remotely?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Identify the content they will be looking for</a:t>
            </a:r>
          </a:p>
          <a:p>
            <a:pPr marL="741363" lvl="1" indent="-34448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What the audience is expected to learn?</a:t>
            </a:r>
          </a:p>
          <a:p>
            <a:pPr marL="741363" lvl="1" indent="-34448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Key takeaways and next steps</a:t>
            </a:r>
          </a:p>
          <a:p>
            <a:pPr marL="741363" lvl="1" indent="-344488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96875" indent="-396875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Tools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926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Steps for a great dashboard 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117D0-915D-44AF-9506-A58EA1A868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" y="1447800"/>
            <a:ext cx="7633742" cy="609600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Avoid excessive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8A677-7D49-4F3D-86CA-21D22061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0"/>
            <a:ext cx="5559523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034E0-29F3-4832-A069-906CB383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34" y="2314996"/>
            <a:ext cx="3244666" cy="28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47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6120360" cy="849960"/>
          </a:xfrm>
        </p:spPr>
        <p:txBody>
          <a:bodyPr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4639108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Line charts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are great when it comes to displaying patterns of change across a continuum. 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31D54-9DF4-4A2B-8DB1-CE3C2BD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124200"/>
            <a:ext cx="4104410" cy="257175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0109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8743-A8D5-430E-9F28-133EDFEA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CD69-EF17-4703-9430-CC6E36EAB0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4400" y="1553073"/>
            <a:ext cx="7633742" cy="164732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Choose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bar charts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if you want to compare items in the same category.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objective is not just to compare but also show how much one is better or worse than the rest.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87EF0-5A63-4C74-87C3-F9D91FC94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43" y="3429000"/>
            <a:ext cx="4612590" cy="29925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77478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1586345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 err="1">
                <a:latin typeface="Calibri" pitchFamily="34" charset="0"/>
                <a:cs typeface="Calibri" pitchFamily="34" charset="0"/>
              </a:rPr>
              <a:t>Sparklines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usually don’t have a scale which means that users will not be able to notice individual values. They work well when you have a lot of metrics and you want to show only the trends. 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DDC4-D9FD-4165-AC6B-A558ECB0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16" y="3048001"/>
            <a:ext cx="4368475" cy="33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5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Mean: Grouped Scores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t="15232" r="2358" b="22292"/>
          <a:stretch/>
        </p:blipFill>
        <p:spPr bwMode="auto">
          <a:xfrm>
            <a:off x="212034" y="1497496"/>
            <a:ext cx="5963479" cy="23456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4" t="11453" r="21182" b="5482"/>
          <a:stretch/>
        </p:blipFill>
        <p:spPr bwMode="auto">
          <a:xfrm>
            <a:off x="5410200" y="3387587"/>
            <a:ext cx="3657601" cy="304220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490868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of Children watching TV in Bengaluru</a:t>
            </a:r>
          </a:p>
        </p:txBody>
      </p:sp>
    </p:spTree>
    <p:extLst>
      <p:ext uri="{BB962C8B-B14F-4D97-AF65-F5344CB8AC3E}">
        <p14:creationId xmlns:p14="http://schemas.microsoft.com/office/powerpoint/2010/main" val="26314548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Charts To Avoid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4639108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Avoid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scatterplots.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They lack precision and clarity as the relationships between two quantitative measures don’t change very frequently.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4576A-B94D-4C50-A60C-988FB21A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977007"/>
            <a:ext cx="4343400" cy="3276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59201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Charts To Avoid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463910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Avoid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Pie charts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. They rank low in precision because users find it difficult to accurately compare the sizes of the pie slices.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6D6BC-A646-4F83-83CB-BB2547F27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0" y="2863419"/>
            <a:ext cx="5123367" cy="33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432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Charts To Avoid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463910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Avoid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bubble charts.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They require too much mental effort from their users even when it comes to reading simple information in a context.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15B15-23E4-41EC-AB65-B2636915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819400"/>
            <a:ext cx="3896591" cy="351414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6326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sz="4000" b="1" dirty="0">
                <a:latin typeface="Calibri" pitchFamily="34" charset="0"/>
                <a:cs typeface="Calibri" pitchFamily="34" charset="0"/>
              </a:rPr>
              <a:t>Visualization and layout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" y="1600200"/>
            <a:ext cx="7886700" cy="19050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Place the most important information of top left of the dashboard.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Reason – Humans follow F shaped visual scanning path.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98D27-5358-469B-AF62-F3569F77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962400"/>
            <a:ext cx="2358737" cy="17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695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0203" y="1371600"/>
            <a:ext cx="7886700" cy="3352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Avoid highly saturated colors instead choose few colors and stick to it.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1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Use the same color for the same item on all charts.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1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Use colors  (or encircle it) to highlight the target data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2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521640"/>
            <a:ext cx="6120360" cy="849960"/>
          </a:xfrm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Visualization and layout design</a:t>
            </a:r>
            <a:b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</a:br>
            <a:endParaRPr lang="en-US" sz="40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5330" y="3124200"/>
            <a:ext cx="182880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117D0-915D-44AF-9506-A58EA1A8683F}"/>
              </a:ext>
            </a:extLst>
          </p:cNvPr>
          <p:cNvSpPr txBox="1">
            <a:spLocks/>
          </p:cNvSpPr>
          <p:nvPr/>
        </p:nvSpPr>
        <p:spPr>
          <a:xfrm>
            <a:off x="796682" y="4876800"/>
            <a:ext cx="7633742" cy="3593591"/>
          </a:xfrm>
          <a:prstGeom prst="rect">
            <a:avLst/>
          </a:prstGeom>
        </p:spPr>
        <p:txBody>
          <a:bodyPr/>
          <a:lstStyle/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213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007-Tableau-Gartner Quadra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0" y="1524000"/>
            <a:ext cx="5104800" cy="509677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1600200"/>
            <a:ext cx="3962400" cy="4114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Some tools that aid in data visualization include:</a:t>
            </a:r>
            <a:br>
              <a:rPr lang="en-US" sz="2400" dirty="0">
                <a:latin typeface="Calibri" pitchFamily="34" charset="0"/>
                <a:cs typeface="Calibri" pitchFamily="34" charset="0"/>
              </a:rPr>
            </a:br>
            <a:br>
              <a:rPr lang="en-US" sz="2400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latin typeface="Calibri" pitchFamily="34" charset="0"/>
                <a:cs typeface="Calibri" pitchFamily="34" charset="0"/>
              </a:rPr>
              <a:t> - Tableau</a:t>
            </a:r>
            <a:br>
              <a:rPr lang="en-US" sz="2400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latin typeface="Calibri" pitchFamily="34" charset="0"/>
                <a:cs typeface="Calibri" pitchFamily="34" charset="0"/>
              </a:rPr>
              <a:t> - Power Point</a:t>
            </a:r>
            <a:br>
              <a:rPr lang="en-US" sz="2400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latin typeface="Calibri" pitchFamily="34" charset="0"/>
                <a:cs typeface="Calibri" pitchFamily="34" charset="0"/>
              </a:rPr>
              <a:t> -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QlikView</a:t>
            </a:r>
            <a:br>
              <a:rPr lang="en-US" sz="2400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latin typeface="Calibri" pitchFamily="34" charset="0"/>
                <a:cs typeface="Calibri" pitchFamily="34" charset="0"/>
              </a:rPr>
              <a:t> - Python Visualization library</a:t>
            </a:r>
            <a:br>
              <a:rPr lang="en-US" sz="2400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latin typeface="Calibri" pitchFamily="34" charset="0"/>
                <a:cs typeface="Calibri" pitchFamily="34" charset="0"/>
              </a:rPr>
              <a:t>   (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MatPlotlib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</a:t>
            </a:r>
            <a:br>
              <a:rPr lang="en-US" sz="2400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latin typeface="Calibri" pitchFamily="34" charset="0"/>
                <a:cs typeface="Calibri" pitchFamily="34" charset="0"/>
              </a:rPr>
              <a:t> - Google chart</a:t>
            </a:r>
            <a:br>
              <a:rPr lang="en-US" sz="2400" dirty="0">
                <a:latin typeface="Calibri" pitchFamily="34" charset="0"/>
                <a:cs typeface="Calibri" pitchFamily="34" charset="0"/>
              </a:rPr>
            </a:br>
            <a:br>
              <a:rPr lang="en-US" sz="2400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latin typeface="Calibri" pitchFamily="34" charset="0"/>
                <a:cs typeface="Calibri" pitchFamily="34" charset="0"/>
              </a:rPr>
              <a:t>and so on</a:t>
            </a:r>
            <a:endParaRPr lang="en-IN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8277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143000" y="2987217"/>
            <a:ext cx="6120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4000" b="0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Any question ?</a:t>
            </a:r>
          </a:p>
          <a:p>
            <a:pPr algn="r">
              <a:lnSpc>
                <a:spcPct val="100000"/>
              </a:lnSpc>
            </a:pPr>
            <a:endParaRPr lang="en-IN" sz="4000" i="1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algn="ctr">
              <a:lnSpc>
                <a:spcPct val="100000"/>
              </a:lnSpc>
            </a:pPr>
            <a:r>
              <a:rPr lang="en-IN" sz="4000" b="0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lang="en-IN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8532360" y="6237360"/>
            <a:ext cx="611280" cy="292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82A147A3-DC14-4E58-BDFF-6998EFC92B79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96</a:t>
            </a:fld>
            <a:endParaRPr lang="en-IN" sz="16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algn="l" rtl="0"/>
            <a:r>
              <a:rPr lang="en-US" sz="36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Data Has Become ‘Big ’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762000"/>
            <a:ext cx="3838575" cy="2790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Image result for big d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4899"/>
          <a:stretch/>
        </p:blipFill>
        <p:spPr bwMode="auto">
          <a:xfrm>
            <a:off x="457200" y="1510748"/>
            <a:ext cx="4467639" cy="23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houseofbots.com/images/news/2397/0im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" b="8993"/>
          <a:stretch/>
        </p:blipFill>
        <p:spPr bwMode="auto">
          <a:xfrm>
            <a:off x="685800" y="473868"/>
            <a:ext cx="6096000" cy="603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6508349"/>
            <a:ext cx="182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Source: http://houseofbots.com</a:t>
            </a:r>
            <a:endParaRPr lang="en-US" sz="900" dirty="0"/>
          </a:p>
        </p:txBody>
      </p:sp>
      <p:pic>
        <p:nvPicPr>
          <p:cNvPr id="2056" name="Picture 8" descr="Image result for big dat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 t="4241" r="6866" b="17108"/>
          <a:stretch/>
        </p:blipFill>
        <p:spPr bwMode="auto">
          <a:xfrm>
            <a:off x="5715000" y="990600"/>
            <a:ext cx="3859697" cy="21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12304" y="685800"/>
            <a:ext cx="784860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“The purpose of visualization is insight, not just picture.”</a:t>
            </a:r>
          </a:p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	</a:t>
            </a:r>
          </a:p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	               </a:t>
            </a:r>
            <a:r>
              <a:rPr lang="it-IT" sz="2000" b="1" dirty="0">
                <a:latin typeface="Calibri" pitchFamily="34" charset="0"/>
                <a:cs typeface="Calibri" pitchFamily="34" charset="0"/>
              </a:rPr>
              <a:t>Data visualization pioneer, Ben Shneiderman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40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5404</TotalTime>
  <Words>4342</Words>
  <Application>Microsoft Office PowerPoint</Application>
  <PresentationFormat>On-screen Show (4:3)</PresentationFormat>
  <Paragraphs>765</Paragraphs>
  <Slides>97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Equation</vt:lpstr>
      <vt:lpstr>PowerPoint Presentation</vt:lpstr>
      <vt:lpstr>PowerPoint Presentation</vt:lpstr>
      <vt:lpstr>Statistical methods – basic approach</vt:lpstr>
      <vt:lpstr>Descriptive statistics - Histogram</vt:lpstr>
      <vt:lpstr>Histograms Cont….</vt:lpstr>
      <vt:lpstr>PowerPoint Presentation</vt:lpstr>
      <vt:lpstr> Measures of Central Tendency</vt:lpstr>
      <vt:lpstr>Mean</vt:lpstr>
      <vt:lpstr>Mean: Grouped Scores</vt:lpstr>
      <vt:lpstr>Mean</vt:lpstr>
      <vt:lpstr>Mean</vt:lpstr>
      <vt:lpstr>The Mode</vt:lpstr>
      <vt:lpstr>Mode </vt:lpstr>
      <vt:lpstr>The Median</vt:lpstr>
      <vt:lpstr>The Median</vt:lpstr>
      <vt:lpstr>Median Exercise #1 (N is odd)</vt:lpstr>
      <vt:lpstr>Median Exercise #2 (N is even)</vt:lpstr>
      <vt:lpstr>Median in Grouped Data</vt:lpstr>
      <vt:lpstr>Median  in Grouped Data</vt:lpstr>
      <vt:lpstr>Median</vt:lpstr>
      <vt:lpstr>PowerPoint Presentation</vt:lpstr>
      <vt:lpstr>Median</vt:lpstr>
      <vt:lpstr>Percentiles</vt:lpstr>
      <vt:lpstr>Shape of the Distribution</vt:lpstr>
      <vt:lpstr>Distribution Shape</vt:lpstr>
      <vt:lpstr>Measure of Variability</vt:lpstr>
      <vt:lpstr>The Three Measures</vt:lpstr>
      <vt:lpstr>The Ranges</vt:lpstr>
      <vt:lpstr>The Standard Deviation</vt:lpstr>
      <vt:lpstr>The Standard Deviation</vt:lpstr>
      <vt:lpstr>The Standard Deviation</vt:lpstr>
      <vt:lpstr>The Standard Deviation</vt:lpstr>
      <vt:lpstr>The Variance</vt:lpstr>
      <vt:lpstr>The Population Variance</vt:lpstr>
      <vt:lpstr>Learning Check</vt:lpstr>
      <vt:lpstr>Solution</vt:lpstr>
      <vt:lpstr>Standard Deviation and Variance for a Sample</vt:lpstr>
      <vt:lpstr>PowerPoint Presentation</vt:lpstr>
      <vt:lpstr>Degrees of Freedom</vt:lpstr>
      <vt:lpstr>Proof for using n-1 as divisor for variance</vt:lpstr>
      <vt:lpstr>Box Plots</vt:lpstr>
      <vt:lpstr>Box plots</vt:lpstr>
      <vt:lpstr>Learning Check</vt:lpstr>
      <vt:lpstr>Solution</vt:lpstr>
      <vt:lpstr>Sample Variance as an Unbiased Statistic</vt:lpstr>
      <vt:lpstr>Rigorous proof</vt:lpstr>
      <vt:lpstr>Biased and Unbiased Estimates</vt:lpstr>
      <vt:lpstr>Descriptive Statistics</vt:lpstr>
      <vt:lpstr>PowerPoint Presentation</vt:lpstr>
      <vt:lpstr>PowerPoint Presentation</vt:lpstr>
      <vt:lpstr> Data Has Become ‘Big ’</vt:lpstr>
      <vt:lpstr>Data Visualization</vt:lpstr>
      <vt:lpstr>How many 3’s ?</vt:lpstr>
      <vt:lpstr>How many 3’s ?</vt:lpstr>
      <vt:lpstr>Highest sales figure for each product?</vt:lpstr>
      <vt:lpstr>Highest sales figure for each product?</vt:lpstr>
      <vt:lpstr>Need for Data Visualization</vt:lpstr>
      <vt:lpstr>PowerPoint Presentation</vt:lpstr>
      <vt:lpstr>PowerPoint Presentation</vt:lpstr>
      <vt:lpstr>PowerPoint Presentation</vt:lpstr>
      <vt:lpstr>PowerPoint Presentation</vt:lpstr>
      <vt:lpstr>Truth about Crime – BBC </vt:lpstr>
      <vt:lpstr> Good data representation principles </vt:lpstr>
      <vt:lpstr>1. Use Colors Wisely – 1/5</vt:lpstr>
      <vt:lpstr>1. Use Colors Wisely -2/5</vt:lpstr>
      <vt:lpstr>  Do Not Attempt to Fight Pre-Established Color Meanings</vt:lpstr>
      <vt:lpstr>Use good contrast as human eye is good at difference  NB : Could you also spot a grammatical error in above ?</vt:lpstr>
      <vt:lpstr>Just because there are million of colors to chose from does NOT mean that you have to use them all </vt:lpstr>
      <vt:lpstr>Three graphs from the same data </vt:lpstr>
      <vt:lpstr>2. Reduce Clutter </vt:lpstr>
      <vt:lpstr> Use visually prominent graphical elements to show the data</vt:lpstr>
      <vt:lpstr> Choice of proper scale decipher the trend easily</vt:lpstr>
      <vt:lpstr>  Use reference lines, labels, notes, keys et only when necessary and   don’t let them obscure data.</vt:lpstr>
      <vt:lpstr>  Make sure that scales match and graphs are aligned, to improve the understanding</vt:lpstr>
      <vt:lpstr>Gestalt principles</vt:lpstr>
      <vt:lpstr>Law of Proximity</vt:lpstr>
      <vt:lpstr>Law of Similarity</vt:lpstr>
      <vt:lpstr>Law of Closure</vt:lpstr>
      <vt:lpstr>Law of Enclosure</vt:lpstr>
      <vt:lpstr>Law of Continuity</vt:lpstr>
      <vt:lpstr>Law of Connection</vt:lpstr>
      <vt:lpstr>PowerPoint Presentation</vt:lpstr>
      <vt:lpstr>PowerPoint Presentation</vt:lpstr>
      <vt:lpstr>Elements of dashboard design</vt:lpstr>
      <vt:lpstr>Steps for a great dashboard design</vt:lpstr>
      <vt:lpstr>Steps for a great dashboard design</vt:lpstr>
      <vt:lpstr>Chart Types</vt:lpstr>
      <vt:lpstr>Chart Types</vt:lpstr>
      <vt:lpstr>Chart Types</vt:lpstr>
      <vt:lpstr>Charts To Avoid</vt:lpstr>
      <vt:lpstr>Charts To Avoid</vt:lpstr>
      <vt:lpstr>Charts To Avoid</vt:lpstr>
      <vt:lpstr>Visualization and layout design</vt:lpstr>
      <vt:lpstr>Visualization and layout design </vt:lpstr>
      <vt:lpstr>Some tools that aid in data visualization include:   - Tableau  - Power Point  - QlikView  - Python Visualization library    (MatPlotlib)  - Google chart  and so on</vt:lpstr>
      <vt:lpstr>PowerPoint Presentation</vt:lpstr>
      <vt:lpstr> Data Has Become ‘Big 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Rani</dc:creator>
  <cp:lastModifiedBy>Gopalasamudram Sivaramakumar</cp:lastModifiedBy>
  <cp:revision>102</cp:revision>
  <dcterms:modified xsi:type="dcterms:W3CDTF">2019-11-28T16:54:55Z</dcterms:modified>
  <dc:language>en-IN</dc:language>
</cp:coreProperties>
</file>